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29" r:id="rId3"/>
    <p:sldId id="332" r:id="rId4"/>
    <p:sldId id="259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8" r:id="rId13"/>
    <p:sldId id="296" r:id="rId14"/>
    <p:sldId id="297" r:id="rId15"/>
    <p:sldId id="299" r:id="rId16"/>
    <p:sldId id="300" r:id="rId17"/>
    <p:sldId id="305" r:id="rId18"/>
    <p:sldId id="301" r:id="rId19"/>
    <p:sldId id="302" r:id="rId20"/>
    <p:sldId id="303" r:id="rId21"/>
    <p:sldId id="304" r:id="rId22"/>
    <p:sldId id="306" r:id="rId23"/>
    <p:sldId id="307" r:id="rId24"/>
    <p:sldId id="309" r:id="rId25"/>
    <p:sldId id="308" r:id="rId26"/>
    <p:sldId id="338" r:id="rId27"/>
    <p:sldId id="334" r:id="rId28"/>
    <p:sldId id="337" r:id="rId29"/>
    <p:sldId id="336" r:id="rId30"/>
    <p:sldId id="335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9" r:id="rId50"/>
    <p:sldId id="340" r:id="rId51"/>
    <p:sldId id="3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7B4381F-B771-4148-9ED0-0782AC262938}">
          <p14:sldIdLst>
            <p14:sldId id="328"/>
            <p14:sldId id="329"/>
            <p14:sldId id="332"/>
            <p14:sldId id="259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296"/>
            <p14:sldId id="297"/>
            <p14:sldId id="299"/>
            <p14:sldId id="300"/>
            <p14:sldId id="305"/>
            <p14:sldId id="301"/>
            <p14:sldId id="302"/>
            <p14:sldId id="303"/>
            <p14:sldId id="304"/>
            <p14:sldId id="306"/>
            <p14:sldId id="307"/>
            <p14:sldId id="309"/>
            <p14:sldId id="308"/>
            <p14:sldId id="338"/>
            <p14:sldId id="334"/>
            <p14:sldId id="337"/>
            <p14:sldId id="336"/>
            <p14:sldId id="335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9"/>
          </p14:sldIdLst>
        </p14:section>
        <p14:section name="제목 없는 구역" id="{81455328-2CC0-43A2-9DEE-C1B072222787}">
          <p14:sldIdLst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igshare.com/articles/Ventral_visual_stream/10679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5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70236"/>
            <a:ext cx="871193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9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-2" r="11"/>
          <a:stretch/>
        </p:blipFill>
        <p:spPr>
          <a:xfrm>
            <a:off x="1697355" y="478280"/>
            <a:ext cx="8796474" cy="5901439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692607"/>
            <a:ext cx="3617687" cy="26410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7026" r="11" b="53652"/>
          <a:stretch/>
        </p:blipFill>
        <p:spPr>
          <a:xfrm>
            <a:off x="6714309" y="478280"/>
            <a:ext cx="3779520" cy="2735183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17" y="562838"/>
            <a:ext cx="3617687" cy="26410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57026" r="19859" b="53652"/>
          <a:stretch/>
        </p:blipFill>
        <p:spPr>
          <a:xfrm>
            <a:off x="6779623" y="478280"/>
            <a:ext cx="2033451" cy="27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-2" r="11"/>
          <a:stretch/>
        </p:blipFill>
        <p:spPr>
          <a:xfrm>
            <a:off x="1697355" y="478280"/>
            <a:ext cx="8796474" cy="5901439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692607"/>
            <a:ext cx="3617687" cy="26410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7026" r="11" b="53652"/>
          <a:stretch/>
        </p:blipFill>
        <p:spPr>
          <a:xfrm>
            <a:off x="6714309" y="478280"/>
            <a:ext cx="3779520" cy="2735183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17" y="562838"/>
            <a:ext cx="3617687" cy="26410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57026" r="19859" b="53652"/>
          <a:stretch/>
        </p:blipFill>
        <p:spPr>
          <a:xfrm>
            <a:off x="6779623" y="478280"/>
            <a:ext cx="2033451" cy="2735183"/>
          </a:xfrm>
          <a:prstGeom prst="rect">
            <a:avLst/>
          </a:prstGeom>
        </p:spPr>
      </p:pic>
      <p:sp>
        <p:nvSpPr>
          <p:cNvPr id="8" name="Rectangle 9"/>
          <p:cNvSpPr/>
          <p:nvPr/>
        </p:nvSpPr>
        <p:spPr>
          <a:xfrm>
            <a:off x="8570410" y="3115146"/>
            <a:ext cx="2376264" cy="336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53538"/>
              </p:ext>
            </p:extLst>
          </p:nvPr>
        </p:nvGraphicFramePr>
        <p:xfrm>
          <a:off x="4934514" y="3841127"/>
          <a:ext cx="2304253" cy="2304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82591"/>
              </p:ext>
            </p:extLst>
          </p:nvPr>
        </p:nvGraphicFramePr>
        <p:xfrm>
          <a:off x="7670818" y="4528338"/>
          <a:ext cx="1008111" cy="928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7094754" y="4698050"/>
            <a:ext cx="7200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4400" dirty="0">
                <a:latin typeface="+mj-ea"/>
                <a:ea typeface="+mj-ea"/>
                <a:cs typeface="Arial" panose="020B0604020202020204" pitchFamily="34" charset="0"/>
              </a:rPr>
              <a:t>*</a:t>
            </a:r>
            <a:endParaRPr lang="en-US" sz="16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575172" y="4587821"/>
            <a:ext cx="7200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4000" dirty="0">
                <a:latin typeface="+mj-ea"/>
                <a:ea typeface="+mj-ea"/>
                <a:cs typeface="Arial" panose="020B0604020202020204" pitchFamily="34" charset="0"/>
              </a:rPr>
              <a:t>=</a:t>
            </a:r>
            <a:endParaRPr lang="en-US" sz="14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3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595557"/>
              </p:ext>
            </p:extLst>
          </p:nvPr>
        </p:nvGraphicFramePr>
        <p:xfrm>
          <a:off x="9193275" y="4171697"/>
          <a:ext cx="1645895" cy="164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auto">
          <a:xfrm>
            <a:off x="4718490" y="3337068"/>
            <a:ext cx="20882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38980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maps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70236"/>
            <a:ext cx="871193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5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maps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70236"/>
            <a:ext cx="871193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 with zero padding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51" y="1676248"/>
            <a:ext cx="878509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865410"/>
            <a:ext cx="8711939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2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9" y="1170236"/>
            <a:ext cx="8742422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38288" y="3785932"/>
            <a:ext cx="9361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2546400" y="2521601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 bwMode="auto">
          <a:xfrm>
            <a:off x="1431666" y="3797999"/>
            <a:ext cx="1080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latin typeface="+mj-ea"/>
                <a:ea typeface="+mj-ea"/>
                <a:cs typeface="Arial" panose="020B0604020202020204" pitchFamily="34" charset="0"/>
              </a:rPr>
              <a:t>12 filters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9370" y="5113888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12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3663914" y="324168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3467646" y="4991358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4994672" y="2953648"/>
            <a:ext cx="1152128" cy="1512166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30452" y="4465816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12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094548" y="347919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16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5930776" y="424979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16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986560" y="3774984"/>
            <a:ext cx="9361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 bwMode="auto">
          <a:xfrm>
            <a:off x="3842544" y="3395026"/>
            <a:ext cx="1152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3879938" y="378705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pic>
        <p:nvPicPr>
          <p:cNvPr id="38" name="Picture 2" descr="C:\Users\LENOVO\Desktop\CS231n\winter1516_lecture7_페이지_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8772" r="59910" b="22678"/>
          <a:stretch/>
        </p:blipFill>
        <p:spPr bwMode="auto">
          <a:xfrm>
            <a:off x="7122863" y="2869267"/>
            <a:ext cx="1544217" cy="163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LENOVO\Desktop\CS231n\winter1516_lecture7_페이지_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8" t="34442" r="10584" b="35024"/>
          <a:stretch/>
        </p:blipFill>
        <p:spPr bwMode="auto">
          <a:xfrm>
            <a:off x="9333812" y="3314477"/>
            <a:ext cx="984380" cy="8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8523064" y="3759731"/>
            <a:ext cx="93610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866880" y="2665616"/>
            <a:ext cx="3600400" cy="2138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 bwMode="auto">
          <a:xfrm>
            <a:off x="1394272" y="3095863"/>
            <a:ext cx="11521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pic>
        <p:nvPicPr>
          <p:cNvPr id="43" name="Picture 3" descr="C:\Users\Daeung\Desktop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8928" y="1081440"/>
            <a:ext cx="3385471" cy="936104"/>
          </a:xfrm>
          <a:prstGeom prst="rect">
            <a:avLst/>
          </a:prstGeom>
          <a:noFill/>
        </p:spPr>
      </p:pic>
      <p:sp>
        <p:nvSpPr>
          <p:cNvPr id="44" name="직사각형 23"/>
          <p:cNvSpPr/>
          <p:nvPr/>
        </p:nvSpPr>
        <p:spPr>
          <a:xfrm>
            <a:off x="7715736" y="139309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24"/>
          <p:cNvSpPr/>
          <p:nvPr/>
        </p:nvSpPr>
        <p:spPr>
          <a:xfrm>
            <a:off x="8190964" y="139309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25"/>
          <p:cNvSpPr/>
          <p:nvPr/>
        </p:nvSpPr>
        <p:spPr>
          <a:xfrm>
            <a:off x="8638252" y="139309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94" y="926375"/>
            <a:ext cx="770601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Colah’s blog (http://colah.github.io/posts/2015-08-Understanding-LSTMs/)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1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64139"/>
            <a:ext cx="8711939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3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816637"/>
            <a:ext cx="8711939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(One-hot encoding)</a:t>
            </a:r>
          </a:p>
        </p:txBody>
      </p:sp>
      <p:pic>
        <p:nvPicPr>
          <p:cNvPr id="4" name="Picture 3" descr="C:\Users\Daeung\Desktop\그림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208" y="908720"/>
            <a:ext cx="3385471" cy="936104"/>
          </a:xfrm>
          <a:prstGeom prst="rect">
            <a:avLst/>
          </a:prstGeom>
          <a:noFill/>
        </p:spPr>
      </p:pic>
      <p:sp>
        <p:nvSpPr>
          <p:cNvPr id="5" name="직사각형 68"/>
          <p:cNvSpPr/>
          <p:nvPr/>
        </p:nvSpPr>
        <p:spPr>
          <a:xfrm>
            <a:off x="10696520" y="908720"/>
            <a:ext cx="57606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5223912" y="2458631"/>
            <a:ext cx="6696744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Converts a categorical features to numerical, </a:t>
            </a:r>
            <a:r>
              <a:rPr lang="en-US" sz="2000" b="1" dirty="0" err="1">
                <a:latin typeface="+mj-ea"/>
                <a:ea typeface="+mj-ea"/>
                <a:cs typeface="Arial" panose="020B0604020202020204" pitchFamily="34" charset="0"/>
              </a:rPr>
              <a:t>eg</a:t>
            </a: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.,</a:t>
            </a:r>
          </a:p>
          <a:p>
            <a:pPr eaLnBrk="1" hangingPunct="1">
              <a:spcBef>
                <a:spcPts val="0"/>
              </a:spcBef>
            </a:pPr>
            <a:endParaRPr lang="en-US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eaLnBrk="1" hangingPunct="1"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 Features : cat, dog, horse, pig, cow, goat</a:t>
            </a:r>
          </a:p>
          <a:p>
            <a:pPr eaLnBrk="1" hangingPunct="1">
              <a:spcBef>
                <a:spcPts val="0"/>
              </a:spcBef>
            </a:pPr>
            <a:endParaRPr lang="en-US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cat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dog   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horse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pig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cow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goat</a:t>
            </a:r>
          </a:p>
          <a:p>
            <a:pPr eaLnBrk="1" hangingPunct="1">
              <a:spcBef>
                <a:spcPts val="0"/>
              </a:spcBef>
            </a:pPr>
            <a:endParaRPr lang="en-US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직사각형 181"/>
          <p:cNvSpPr/>
          <p:nvPr/>
        </p:nvSpPr>
        <p:spPr>
          <a:xfrm>
            <a:off x="7038430" y="3705727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[1, 0, 0, 0, 0, 0]</a:t>
            </a:r>
            <a:endParaRPr lang="en-US" dirty="0"/>
          </a:p>
        </p:txBody>
      </p:sp>
      <p:sp>
        <p:nvSpPr>
          <p:cNvPr id="8" name="직사각형 182"/>
          <p:cNvSpPr/>
          <p:nvPr/>
        </p:nvSpPr>
        <p:spPr>
          <a:xfrm>
            <a:off x="7031271" y="4033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1, 0, 0, 0, 0]</a:t>
            </a:r>
            <a:endParaRPr lang="en-US" dirty="0"/>
          </a:p>
        </p:txBody>
      </p:sp>
      <p:sp>
        <p:nvSpPr>
          <p:cNvPr id="9" name="직사각형 183"/>
          <p:cNvSpPr/>
          <p:nvPr/>
        </p:nvSpPr>
        <p:spPr>
          <a:xfrm>
            <a:off x="7024112" y="4320900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1, 0, 0, 0]</a:t>
            </a:r>
            <a:endParaRPr lang="en-US" dirty="0"/>
          </a:p>
        </p:txBody>
      </p:sp>
      <p:pic>
        <p:nvPicPr>
          <p:cNvPr id="10" name="Picture 3" descr="C:\Users\Daeung\Desktop\그림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81344" y="2132856"/>
            <a:ext cx="11458517" cy="3168352"/>
          </a:xfrm>
          <a:prstGeom prst="rect">
            <a:avLst/>
          </a:prstGeom>
          <a:noFill/>
        </p:spPr>
      </p:pic>
      <p:sp>
        <p:nvSpPr>
          <p:cNvPr id="12" name="직사각형 186"/>
          <p:cNvSpPr/>
          <p:nvPr/>
        </p:nvSpPr>
        <p:spPr>
          <a:xfrm>
            <a:off x="7024112" y="4655719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0, 1, 0, 0]</a:t>
            </a:r>
            <a:endParaRPr lang="en-US" dirty="0"/>
          </a:p>
        </p:txBody>
      </p:sp>
      <p:sp>
        <p:nvSpPr>
          <p:cNvPr id="13" name="직사각형 187"/>
          <p:cNvSpPr/>
          <p:nvPr/>
        </p:nvSpPr>
        <p:spPr>
          <a:xfrm>
            <a:off x="7024112" y="4954913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0, 0, 1, 0]</a:t>
            </a:r>
            <a:endParaRPr lang="en-US" dirty="0"/>
          </a:p>
        </p:txBody>
      </p:sp>
      <p:sp>
        <p:nvSpPr>
          <p:cNvPr id="14" name="직사각형 188"/>
          <p:cNvSpPr/>
          <p:nvPr/>
        </p:nvSpPr>
        <p:spPr>
          <a:xfrm>
            <a:off x="7024112" y="5242232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0, 0, 0,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25" y="1167188"/>
            <a:ext cx="7815749" cy="4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5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" t="16653" r="4125" b="14024"/>
          <a:stretch/>
        </p:blipFill>
        <p:spPr>
          <a:xfrm>
            <a:off x="0" y="0"/>
            <a:ext cx="12192000" cy="68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7080" y="731545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LeNet-5 (</a:t>
            </a:r>
            <a:r>
              <a:rPr lang="en-US" dirty="0" err="1"/>
              <a:t>LeCun</a:t>
            </a:r>
            <a:r>
              <a:rPr lang="en-US" dirty="0"/>
              <a:t> et al., 1998)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080" y="2643400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 al., 2012)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074" t="24303" r="4495" b="52563"/>
          <a:stretch/>
        </p:blipFill>
        <p:spPr>
          <a:xfrm>
            <a:off x="636606" y="3105600"/>
            <a:ext cx="4337613" cy="1402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8000" t="31437" r="21125" b="18460"/>
          <a:stretch/>
        </p:blipFill>
        <p:spPr>
          <a:xfrm rot="5400000">
            <a:off x="2398771" y="3546272"/>
            <a:ext cx="1325880" cy="46482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059" y="4810195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VGGNet</a:t>
            </a:r>
            <a:r>
              <a:rPr lang="en-US" dirty="0"/>
              <a:t> (</a:t>
            </a:r>
            <a:r>
              <a:rPr lang="en-US" dirty="0" err="1"/>
              <a:t>Simonyan</a:t>
            </a:r>
            <a:r>
              <a:rPr lang="en-US" dirty="0"/>
              <a:t> and Zisserman, 2014)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250" t="31109" r="10250" b="33080"/>
          <a:stretch/>
        </p:blipFill>
        <p:spPr>
          <a:xfrm>
            <a:off x="5806599" y="1599366"/>
            <a:ext cx="6050280" cy="19511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00644" y="1021417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 (</a:t>
            </a:r>
            <a:r>
              <a:rPr lang="en-US" dirty="0" err="1"/>
              <a:t>Szegedy</a:t>
            </a:r>
            <a:r>
              <a:rPr lang="en-US" dirty="0"/>
              <a:t> et al., 2014)</a:t>
            </a:r>
          </a:p>
        </p:txBody>
      </p:sp>
      <p:pic>
        <p:nvPicPr>
          <p:cNvPr id="28676" name="Picture 4" descr="Image result for resn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2" r="23179" b="336"/>
          <a:stretch/>
        </p:blipFill>
        <p:spPr bwMode="auto">
          <a:xfrm rot="16200000">
            <a:off x="8254608" y="2456231"/>
            <a:ext cx="1093433" cy="580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Image result for lenet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1" y="1100877"/>
            <a:ext cx="4452187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24880" y="4323742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(He et al., 2015)</a:t>
            </a:r>
          </a:p>
        </p:txBody>
      </p:sp>
    </p:spTree>
    <p:extLst>
      <p:ext uri="{BB962C8B-B14F-4D97-AF65-F5344CB8AC3E}">
        <p14:creationId xmlns:p14="http://schemas.microsoft.com/office/powerpoint/2010/main" val="362926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2CD22AC1-DEA5-4E98-A8D9-E64FA234712D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8F236B78-407B-4425-ADE0-EBBA1D7DF7E4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D7F3A4FF-7B7E-4A42-9FD5-064CC3749A42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5CD5E0E9-73D8-4D9B-9A9F-7F3E9F259514}"/>
              </a:ext>
            </a:extLst>
          </p:cNvPr>
          <p:cNvSpPr/>
          <p:nvPr/>
        </p:nvSpPr>
        <p:spPr>
          <a:xfrm>
            <a:off x="3817719" y="359171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30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C4EBD41B-7EE3-4DE9-8669-EFBBD7B5084E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F1479C74-D93F-4AD3-AD43-5AE16FE17B18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525881C-DD71-4BC5-B74C-B80953E82EB1}"/>
              </a:ext>
            </a:extLst>
          </p:cNvPr>
          <p:cNvSpPr/>
          <p:nvPr/>
        </p:nvSpPr>
        <p:spPr>
          <a:xfrm>
            <a:off x="3817719" y="3591719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E8D871CF-69DB-4E12-B00D-92A047349A95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327E1B5-9AAB-4FE1-B568-9363DB66CC75}"/>
              </a:ext>
            </a:extLst>
          </p:cNvPr>
          <p:cNvSpPr/>
          <p:nvPr/>
        </p:nvSpPr>
        <p:spPr>
          <a:xfrm>
            <a:off x="5913011" y="416243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B3F8F618-610E-4D9F-9B7C-7C0A4512EEA7}"/>
              </a:ext>
            </a:extLst>
          </p:cNvPr>
          <p:cNvSpPr/>
          <p:nvPr/>
        </p:nvSpPr>
        <p:spPr>
          <a:xfrm>
            <a:off x="5138998" y="443876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Rectangle 29">
            <a:extLst>
              <a:ext uri="{FF2B5EF4-FFF2-40B4-BE49-F238E27FC236}">
                <a16:creationId xmlns:a16="http://schemas.microsoft.com/office/drawing/2014/main" id="{5C58299C-3041-4A41-98CE-46165F13D4F8}"/>
              </a:ext>
            </a:extLst>
          </p:cNvPr>
          <p:cNvSpPr/>
          <p:nvPr/>
        </p:nvSpPr>
        <p:spPr>
          <a:xfrm>
            <a:off x="6309421" y="322437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5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C4EBD41B-7EE3-4DE9-8669-EFBBD7B5084E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F1479C74-D93F-4AD3-AD43-5AE16FE17B18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525881C-DD71-4BC5-B74C-B80953E82EB1}"/>
              </a:ext>
            </a:extLst>
          </p:cNvPr>
          <p:cNvSpPr/>
          <p:nvPr/>
        </p:nvSpPr>
        <p:spPr>
          <a:xfrm>
            <a:off x="3817719" y="3591719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extLst>
              <a:ext uri="{FF2B5EF4-FFF2-40B4-BE49-F238E27FC236}">
                <a16:creationId xmlns:a16="http://schemas.microsoft.com/office/drawing/2014/main" id="{B3E2156C-732B-40C1-B9A3-AEECCA7784F7}"/>
              </a:ext>
            </a:extLst>
          </p:cNvPr>
          <p:cNvSpPr/>
          <p:nvPr/>
        </p:nvSpPr>
        <p:spPr>
          <a:xfrm>
            <a:off x="5913011" y="416243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098C8542-8032-4DC8-BFF1-2543049FA7BB}"/>
              </a:ext>
            </a:extLst>
          </p:cNvPr>
          <p:cNvSpPr/>
          <p:nvPr/>
        </p:nvSpPr>
        <p:spPr>
          <a:xfrm>
            <a:off x="5138998" y="443876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64</a:t>
            </a:r>
            <a:endParaRPr lang="en-US" sz="1600" dirty="0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F900E7C-B817-4BDF-A444-E137C439C82F}"/>
              </a:ext>
            </a:extLst>
          </p:cNvPr>
          <p:cNvSpPr/>
          <p:nvPr/>
        </p:nvSpPr>
        <p:spPr>
          <a:xfrm>
            <a:off x="6309421" y="32243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9C037D79-9823-4881-863D-05DDFA731215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D3D7B44D-39D5-48B0-90F6-6C83E12FE220}"/>
              </a:ext>
            </a:extLst>
          </p:cNvPr>
          <p:cNvSpPr/>
          <p:nvPr/>
        </p:nvSpPr>
        <p:spPr>
          <a:xfrm>
            <a:off x="8219317" y="4036819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0C01D16D-F231-4561-9002-0360F0458EDC}"/>
              </a:ext>
            </a:extLst>
          </p:cNvPr>
          <p:cNvSpPr/>
          <p:nvPr/>
        </p:nvSpPr>
        <p:spPr>
          <a:xfrm>
            <a:off x="7461186" y="420386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B20A99D3-3A7C-46EC-A8A3-AE7D6A666C06}"/>
              </a:ext>
            </a:extLst>
          </p:cNvPr>
          <p:cNvSpPr/>
          <p:nvPr/>
        </p:nvSpPr>
        <p:spPr>
          <a:xfrm>
            <a:off x="8457373" y="3273674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7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C4EBD41B-7EE3-4DE9-8669-EFBBD7B5084E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F1479C74-D93F-4AD3-AD43-5AE16FE17B18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525881C-DD71-4BC5-B74C-B80953E82EB1}"/>
              </a:ext>
            </a:extLst>
          </p:cNvPr>
          <p:cNvSpPr/>
          <p:nvPr/>
        </p:nvSpPr>
        <p:spPr>
          <a:xfrm>
            <a:off x="3817719" y="3591719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extLst>
              <a:ext uri="{FF2B5EF4-FFF2-40B4-BE49-F238E27FC236}">
                <a16:creationId xmlns:a16="http://schemas.microsoft.com/office/drawing/2014/main" id="{B3E2156C-732B-40C1-B9A3-AEECCA7784F7}"/>
              </a:ext>
            </a:extLst>
          </p:cNvPr>
          <p:cNvSpPr/>
          <p:nvPr/>
        </p:nvSpPr>
        <p:spPr>
          <a:xfrm>
            <a:off x="5913011" y="416243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098C8542-8032-4DC8-BFF1-2543049FA7BB}"/>
              </a:ext>
            </a:extLst>
          </p:cNvPr>
          <p:cNvSpPr/>
          <p:nvPr/>
        </p:nvSpPr>
        <p:spPr>
          <a:xfrm>
            <a:off x="5138998" y="443876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64</a:t>
            </a:r>
            <a:endParaRPr lang="en-US" sz="1600" dirty="0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F900E7C-B817-4BDF-A444-E137C439C82F}"/>
              </a:ext>
            </a:extLst>
          </p:cNvPr>
          <p:cNvSpPr/>
          <p:nvPr/>
        </p:nvSpPr>
        <p:spPr>
          <a:xfrm>
            <a:off x="6309421" y="32243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7">
            <a:extLst>
              <a:ext uri="{FF2B5EF4-FFF2-40B4-BE49-F238E27FC236}">
                <a16:creationId xmlns:a16="http://schemas.microsoft.com/office/drawing/2014/main" id="{32100E2D-0EF2-43B2-B372-F4795853546E}"/>
              </a:ext>
            </a:extLst>
          </p:cNvPr>
          <p:cNvSpPr/>
          <p:nvPr/>
        </p:nvSpPr>
        <p:spPr>
          <a:xfrm>
            <a:off x="8219317" y="4036819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7</a:t>
            </a:r>
            <a:endParaRPr lang="en-US" sz="1600" dirty="0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F6B7691-7F62-46E5-863E-8BFED75DCC7A}"/>
              </a:ext>
            </a:extLst>
          </p:cNvPr>
          <p:cNvSpPr/>
          <p:nvPr/>
        </p:nvSpPr>
        <p:spPr>
          <a:xfrm>
            <a:off x="7461186" y="4203866"/>
            <a:ext cx="412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64</a:t>
            </a:r>
            <a:endParaRPr lang="en-US" sz="1600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DB447A19-C529-40B4-A1B1-4DF5E9F47C99}"/>
              </a:ext>
            </a:extLst>
          </p:cNvPr>
          <p:cNvSpPr/>
          <p:nvPr/>
        </p:nvSpPr>
        <p:spPr>
          <a:xfrm>
            <a:off x="8457373" y="3273674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7</a:t>
            </a:r>
            <a:endParaRPr lang="en-US" sz="1600" dirty="0"/>
          </a:p>
        </p:txBody>
      </p: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5BE3EA45-2AB5-4494-9EB0-6009489B990B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419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841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84E90-FB3A-42CC-8F30-C710AFB26BD4}"/>
              </a:ext>
            </a:extLst>
          </p:cNvPr>
          <p:cNvGrpSpPr/>
          <p:nvPr/>
        </p:nvGrpSpPr>
        <p:grpSpPr>
          <a:xfrm>
            <a:off x="550147" y="1803566"/>
            <a:ext cx="10952869" cy="4315808"/>
            <a:chOff x="550147" y="1803566"/>
            <a:chExt cx="10952869" cy="43158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9B3D1-4E4C-4E45-A8F2-65D47477845F}"/>
                </a:ext>
              </a:extLst>
            </p:cNvPr>
            <p:cNvSpPr txBox="1"/>
            <p:nvPr/>
          </p:nvSpPr>
          <p:spPr bwMode="auto">
            <a:xfrm>
              <a:off x="1702563" y="3780554"/>
              <a:ext cx="10801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32 filters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 stride</a:t>
              </a:r>
            </a:p>
          </p:txBody>
        </p:sp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C4EBD41B-7EE3-4DE9-8669-EFBBD7B5084E}"/>
                </a:ext>
              </a:extLst>
            </p:cNvPr>
            <p:cNvSpPr/>
            <p:nvPr/>
          </p:nvSpPr>
          <p:spPr>
            <a:xfrm>
              <a:off x="3602830" y="4878373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F1479C74-D93F-4AD3-AD43-5AE16FE17B18}"/>
                </a:ext>
              </a:extLst>
            </p:cNvPr>
            <p:cNvSpPr/>
            <p:nvPr/>
          </p:nvSpPr>
          <p:spPr>
            <a:xfrm>
              <a:off x="2943709" y="5102627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32</a:t>
              </a:r>
              <a:endParaRPr lang="en-US" sz="1600" dirty="0"/>
            </a:p>
          </p:txBody>
        </p:sp>
        <p:sp>
          <p:nvSpPr>
            <p:cNvPr id="7" name="Rectangle 29">
              <a:extLst>
                <a:ext uri="{FF2B5EF4-FFF2-40B4-BE49-F238E27FC236}">
                  <a16:creationId xmlns:a16="http://schemas.microsoft.com/office/drawing/2014/main" id="{D525881C-DD71-4BC5-B74C-B80953E82EB1}"/>
                </a:ext>
              </a:extLst>
            </p:cNvPr>
            <p:cNvSpPr/>
            <p:nvPr/>
          </p:nvSpPr>
          <p:spPr>
            <a:xfrm>
              <a:off x="3817719" y="3591719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31AF6A-95F3-4C16-90E5-D5A33BD45FA2}"/>
                </a:ext>
              </a:extLst>
            </p:cNvPr>
            <p:cNvSpPr txBox="1"/>
            <p:nvPr/>
          </p:nvSpPr>
          <p:spPr bwMode="auto">
            <a:xfrm>
              <a:off x="1677869" y="3205418"/>
              <a:ext cx="11521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CONV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RELU</a:t>
              </a:r>
            </a:p>
          </p:txBody>
        </p:sp>
        <p:sp>
          <p:nvSpPr>
            <p:cNvPr id="11" name="Cube 25">
              <a:extLst>
                <a:ext uri="{FF2B5EF4-FFF2-40B4-BE49-F238E27FC236}">
                  <a16:creationId xmlns:a16="http://schemas.microsoft.com/office/drawing/2014/main" id="{F65F2F38-6231-49B3-9B4E-D95DFBF31EA0}"/>
                </a:ext>
              </a:extLst>
            </p:cNvPr>
            <p:cNvSpPr/>
            <p:nvPr/>
          </p:nvSpPr>
          <p:spPr>
            <a:xfrm>
              <a:off x="2660723" y="2438333"/>
              <a:ext cx="1152128" cy="2664294"/>
            </a:xfrm>
            <a:prstGeom prst="cube">
              <a:avLst>
                <a:gd name="adj" fmla="val 2621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17298D76-3443-4DEC-BB2D-9EF4C0E6524C}"/>
                </a:ext>
              </a:extLst>
            </p:cNvPr>
            <p:cNvSpPr/>
            <p:nvPr/>
          </p:nvSpPr>
          <p:spPr>
            <a:xfrm>
              <a:off x="550147" y="5060591"/>
              <a:ext cx="2984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1</a:t>
              </a:r>
              <a:endParaRPr lang="en-US" sz="1600" dirty="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A08577B-DFDB-432F-A8DE-5701550815D6}"/>
                </a:ext>
              </a:extLst>
            </p:cNvPr>
            <p:cNvSpPr/>
            <p:nvPr/>
          </p:nvSpPr>
          <p:spPr>
            <a:xfrm>
              <a:off x="1598102" y="3308142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1DAACB4F-E5EA-4460-A9CE-7902E114428B}"/>
                </a:ext>
              </a:extLst>
            </p:cNvPr>
            <p:cNvSpPr/>
            <p:nvPr/>
          </p:nvSpPr>
          <p:spPr>
            <a:xfrm>
              <a:off x="1098240" y="4717175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15" name="Cube 25">
              <a:extLst>
                <a:ext uri="{FF2B5EF4-FFF2-40B4-BE49-F238E27FC236}">
                  <a16:creationId xmlns:a16="http://schemas.microsoft.com/office/drawing/2014/main" id="{23B06805-7483-4500-B525-FB32528F8618}"/>
                </a:ext>
              </a:extLst>
            </p:cNvPr>
            <p:cNvSpPr/>
            <p:nvPr/>
          </p:nvSpPr>
          <p:spPr>
            <a:xfrm>
              <a:off x="694163" y="2438333"/>
              <a:ext cx="921246" cy="2664294"/>
            </a:xfrm>
            <a:prstGeom prst="cube">
              <a:avLst>
                <a:gd name="adj" fmla="val 9393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24">
              <a:extLst>
                <a:ext uri="{FF2B5EF4-FFF2-40B4-BE49-F238E27FC236}">
                  <a16:creationId xmlns:a16="http://schemas.microsoft.com/office/drawing/2014/main" id="{3DF9C4CD-EFB4-4952-BCE2-59749B477F74}"/>
                </a:ext>
              </a:extLst>
            </p:cNvPr>
            <p:cNvCxnSpPr>
              <a:cxnSpLocks/>
            </p:cNvCxnSpPr>
            <p:nvPr/>
          </p:nvCxnSpPr>
          <p:spPr>
            <a:xfrm>
              <a:off x="1904438" y="3780554"/>
              <a:ext cx="7403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6B52E8-3B78-4E9C-B2CE-72DFAF933F81}"/>
                </a:ext>
              </a:extLst>
            </p:cNvPr>
            <p:cNvSpPr txBox="1"/>
            <p:nvPr/>
          </p:nvSpPr>
          <p:spPr bwMode="auto">
            <a:xfrm>
              <a:off x="3974646" y="3784860"/>
              <a:ext cx="10801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64 filters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 strides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144DB-D086-4FC3-9B36-F4626ABE5979}"/>
                </a:ext>
              </a:extLst>
            </p:cNvPr>
            <p:cNvSpPr txBox="1"/>
            <p:nvPr/>
          </p:nvSpPr>
          <p:spPr bwMode="auto">
            <a:xfrm>
              <a:off x="3949952" y="3209724"/>
              <a:ext cx="11521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CONV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RELU</a:t>
              </a:r>
            </a:p>
          </p:txBody>
        </p:sp>
        <p:cxnSp>
          <p:nvCxnSpPr>
            <p:cNvPr id="19" name="Straight Arrow Connector 24">
              <a:extLst>
                <a:ext uri="{FF2B5EF4-FFF2-40B4-BE49-F238E27FC236}">
                  <a16:creationId xmlns:a16="http://schemas.microsoft.com/office/drawing/2014/main" id="{011A38F2-A866-4BDC-96A8-3215D4733D09}"/>
                </a:ext>
              </a:extLst>
            </p:cNvPr>
            <p:cNvCxnSpPr>
              <a:cxnSpLocks/>
            </p:cNvCxnSpPr>
            <p:nvPr/>
          </p:nvCxnSpPr>
          <p:spPr>
            <a:xfrm>
              <a:off x="4176521" y="3784860"/>
              <a:ext cx="7543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B3E2156C-732B-40C1-B9A3-AEECCA7784F7}"/>
                </a:ext>
              </a:extLst>
            </p:cNvPr>
            <p:cNvSpPr/>
            <p:nvPr/>
          </p:nvSpPr>
          <p:spPr>
            <a:xfrm>
              <a:off x="5913011" y="4162436"/>
              <a:ext cx="4122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14</a:t>
              </a:r>
              <a:endParaRPr lang="en-US" sz="1600" dirty="0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098C8542-8032-4DC8-BFF1-2543049FA7BB}"/>
                </a:ext>
              </a:extLst>
            </p:cNvPr>
            <p:cNvSpPr/>
            <p:nvPr/>
          </p:nvSpPr>
          <p:spPr>
            <a:xfrm>
              <a:off x="5138998" y="4438761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64</a:t>
              </a:r>
              <a:endParaRPr lang="en-US" sz="1600" dirty="0"/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AF900E7C-B817-4BDF-A444-E137C439C82F}"/>
                </a:ext>
              </a:extLst>
            </p:cNvPr>
            <p:cNvSpPr/>
            <p:nvPr/>
          </p:nvSpPr>
          <p:spPr>
            <a:xfrm>
              <a:off x="6309421" y="3224371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14</a:t>
              </a:r>
              <a:endParaRPr lang="en-US" sz="1600" dirty="0"/>
            </a:p>
          </p:txBody>
        </p:sp>
        <p:sp>
          <p:nvSpPr>
            <p:cNvPr id="27" name="Cube 25">
              <a:extLst>
                <a:ext uri="{FF2B5EF4-FFF2-40B4-BE49-F238E27FC236}">
                  <a16:creationId xmlns:a16="http://schemas.microsoft.com/office/drawing/2014/main" id="{5B63CBF3-EF75-417A-A503-3FB54D27C7CC}"/>
                </a:ext>
              </a:extLst>
            </p:cNvPr>
            <p:cNvSpPr/>
            <p:nvPr/>
          </p:nvSpPr>
          <p:spPr>
            <a:xfrm>
              <a:off x="4931844" y="2753106"/>
              <a:ext cx="1409341" cy="1677225"/>
            </a:xfrm>
            <a:prstGeom prst="cube">
              <a:avLst>
                <a:gd name="adj" fmla="val 3883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C1B1F2-0388-4EAF-BEA0-CEB2417B55A1}"/>
                </a:ext>
              </a:extLst>
            </p:cNvPr>
            <p:cNvSpPr txBox="1"/>
            <p:nvPr/>
          </p:nvSpPr>
          <p:spPr bwMode="auto">
            <a:xfrm>
              <a:off x="6278035" y="3777111"/>
              <a:ext cx="10801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2x2 filter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 strides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26B4BE-7D66-4F56-9547-31B3A42A4A0A}"/>
                </a:ext>
              </a:extLst>
            </p:cNvPr>
            <p:cNvSpPr txBox="1"/>
            <p:nvPr/>
          </p:nvSpPr>
          <p:spPr bwMode="auto">
            <a:xfrm>
              <a:off x="6253341" y="3415826"/>
              <a:ext cx="1152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POOL</a:t>
              </a:r>
            </a:p>
          </p:txBody>
        </p:sp>
        <p:cxnSp>
          <p:nvCxnSpPr>
            <p:cNvPr id="30" name="Straight Arrow Connector 24">
              <a:extLst>
                <a:ext uri="{FF2B5EF4-FFF2-40B4-BE49-F238E27FC236}">
                  <a16:creationId xmlns:a16="http://schemas.microsoft.com/office/drawing/2014/main" id="{59A7F507-CEF9-42F1-A0DD-8E8E6AAFDF9A}"/>
                </a:ext>
              </a:extLst>
            </p:cNvPr>
            <p:cNvCxnSpPr>
              <a:cxnSpLocks/>
            </p:cNvCxnSpPr>
            <p:nvPr/>
          </p:nvCxnSpPr>
          <p:spPr>
            <a:xfrm>
              <a:off x="6513466" y="3777111"/>
              <a:ext cx="704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2100E2D-0EF2-43B2-B372-F4795853546E}"/>
                </a:ext>
              </a:extLst>
            </p:cNvPr>
            <p:cNvSpPr/>
            <p:nvPr/>
          </p:nvSpPr>
          <p:spPr>
            <a:xfrm>
              <a:off x="8219317" y="4036819"/>
              <a:ext cx="4122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7</a:t>
              </a:r>
              <a:endParaRPr lang="en-US" sz="1600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4F6B7691-7F62-46E5-863E-8BFED75DCC7A}"/>
                </a:ext>
              </a:extLst>
            </p:cNvPr>
            <p:cNvSpPr/>
            <p:nvPr/>
          </p:nvSpPr>
          <p:spPr>
            <a:xfrm>
              <a:off x="7461186" y="4203866"/>
              <a:ext cx="4122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64</a:t>
              </a:r>
              <a:endParaRPr lang="en-US" sz="1600" dirty="0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DB447A19-C529-40B4-A1B1-4DF5E9F47C99}"/>
                </a:ext>
              </a:extLst>
            </p:cNvPr>
            <p:cNvSpPr/>
            <p:nvPr/>
          </p:nvSpPr>
          <p:spPr>
            <a:xfrm>
              <a:off x="8457373" y="3273674"/>
              <a:ext cx="4122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7</a:t>
              </a:r>
              <a:endParaRPr lang="en-US" sz="1600" dirty="0"/>
            </a:p>
          </p:txBody>
        </p:sp>
        <p:sp>
          <p:nvSpPr>
            <p:cNvPr id="34" name="Cube 25">
              <a:extLst>
                <a:ext uri="{FF2B5EF4-FFF2-40B4-BE49-F238E27FC236}">
                  <a16:creationId xmlns:a16="http://schemas.microsoft.com/office/drawing/2014/main" id="{B01F70F3-CD0F-4AAE-97B8-06C63E188A29}"/>
                </a:ext>
              </a:extLst>
            </p:cNvPr>
            <p:cNvSpPr/>
            <p:nvPr/>
          </p:nvSpPr>
          <p:spPr>
            <a:xfrm>
              <a:off x="7269403" y="3063869"/>
              <a:ext cx="1196597" cy="1165653"/>
            </a:xfrm>
            <a:prstGeom prst="cube">
              <a:avLst>
                <a:gd name="adj" fmla="val 33628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95C8F42-B245-4A3B-90B4-7878BC45A888}"/>
                </a:ext>
              </a:extLst>
            </p:cNvPr>
            <p:cNvSpPr/>
            <p:nvPr/>
          </p:nvSpPr>
          <p:spPr>
            <a:xfrm>
              <a:off x="9561003" y="18035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E455ACC-3030-4C35-B3CA-A1B61A65D881}"/>
                </a:ext>
              </a:extLst>
            </p:cNvPr>
            <p:cNvSpPr/>
            <p:nvPr/>
          </p:nvSpPr>
          <p:spPr>
            <a:xfrm>
              <a:off x="9561003" y="22544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475BC8C-5EFE-4692-B24E-B32F2A820521}"/>
                </a:ext>
              </a:extLst>
            </p:cNvPr>
            <p:cNvSpPr/>
            <p:nvPr/>
          </p:nvSpPr>
          <p:spPr>
            <a:xfrm>
              <a:off x="9561003" y="27052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FBA0A77-E8E1-4445-8013-993D012044F5}"/>
                </a:ext>
              </a:extLst>
            </p:cNvPr>
            <p:cNvSpPr/>
            <p:nvPr/>
          </p:nvSpPr>
          <p:spPr>
            <a:xfrm>
              <a:off x="9561003" y="31561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5D6B28D-E152-4919-98F6-B2C7310BF772}"/>
                </a:ext>
              </a:extLst>
            </p:cNvPr>
            <p:cNvSpPr/>
            <p:nvPr/>
          </p:nvSpPr>
          <p:spPr>
            <a:xfrm>
              <a:off x="9561003" y="40578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70475D1-8469-440D-AC29-73E249B949CE}"/>
                </a:ext>
              </a:extLst>
            </p:cNvPr>
            <p:cNvSpPr/>
            <p:nvPr/>
          </p:nvSpPr>
          <p:spPr>
            <a:xfrm>
              <a:off x="9561003" y="45086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3B7570-AA3A-43BE-99FA-242C1A7CA1AF}"/>
                </a:ext>
              </a:extLst>
            </p:cNvPr>
            <p:cNvSpPr/>
            <p:nvPr/>
          </p:nvSpPr>
          <p:spPr>
            <a:xfrm>
              <a:off x="9561003" y="49595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C97F73-0913-49AC-86F0-05410B25F453}"/>
                </a:ext>
              </a:extLst>
            </p:cNvPr>
            <p:cNvSpPr/>
            <p:nvPr/>
          </p:nvSpPr>
          <p:spPr>
            <a:xfrm>
              <a:off x="9561003" y="54103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9BA7AB-0683-49C5-ACE6-68E05424B9B3}"/>
                </a:ext>
              </a:extLst>
            </p:cNvPr>
            <p:cNvSpPr txBox="1"/>
            <p:nvPr/>
          </p:nvSpPr>
          <p:spPr>
            <a:xfrm>
              <a:off x="9561003" y="3529734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EA54D3A-A23D-4A15-A008-4437EA4328CD}"/>
                </a:ext>
              </a:extLst>
            </p:cNvPr>
            <p:cNvSpPr/>
            <p:nvPr/>
          </p:nvSpPr>
          <p:spPr>
            <a:xfrm>
              <a:off x="10777724" y="268426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B8AB7C9-F58E-45FB-95F1-47845C3B25AA}"/>
                </a:ext>
              </a:extLst>
            </p:cNvPr>
            <p:cNvSpPr/>
            <p:nvPr/>
          </p:nvSpPr>
          <p:spPr>
            <a:xfrm>
              <a:off x="10777724" y="313511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3A5A049-F0CE-4A1F-8BC6-DB244BF14ADF}"/>
                </a:ext>
              </a:extLst>
            </p:cNvPr>
            <p:cNvSpPr/>
            <p:nvPr/>
          </p:nvSpPr>
          <p:spPr>
            <a:xfrm>
              <a:off x="10777724" y="403681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CC6E46A-4B86-4D8D-95FD-E7D4C711D47D}"/>
                </a:ext>
              </a:extLst>
            </p:cNvPr>
            <p:cNvSpPr/>
            <p:nvPr/>
          </p:nvSpPr>
          <p:spPr>
            <a:xfrm>
              <a:off x="10777724" y="448766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B4828F-44C0-4EF7-A3F8-D964AE039F5B}"/>
                </a:ext>
              </a:extLst>
            </p:cNvPr>
            <p:cNvSpPr txBox="1"/>
            <p:nvPr/>
          </p:nvSpPr>
          <p:spPr>
            <a:xfrm>
              <a:off x="10777724" y="3508737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59" name="Straight Arrow Connector 24">
              <a:extLst>
                <a:ext uri="{FF2B5EF4-FFF2-40B4-BE49-F238E27FC236}">
                  <a16:creationId xmlns:a16="http://schemas.microsoft.com/office/drawing/2014/main" id="{EB82DD0A-1205-4C60-A976-B75DFC92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606181" y="3718822"/>
              <a:ext cx="862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785478-00C6-4630-8833-A8633E0D04C0}"/>
                </a:ext>
              </a:extLst>
            </p:cNvPr>
            <p:cNvSpPr txBox="1"/>
            <p:nvPr/>
          </p:nvSpPr>
          <p:spPr bwMode="auto">
            <a:xfrm>
              <a:off x="8437626" y="3400826"/>
              <a:ext cx="11521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2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RESHAPE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5E89F54D-14B5-46C6-8253-704093177E0E}"/>
                </a:ext>
              </a:extLst>
            </p:cNvPr>
            <p:cNvSpPr/>
            <p:nvPr/>
          </p:nvSpPr>
          <p:spPr>
            <a:xfrm>
              <a:off x="9142574" y="5780820"/>
              <a:ext cx="11802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64 x 7 x 7</a:t>
              </a:r>
              <a:endParaRPr lang="en-US" sz="1600" dirty="0"/>
            </a:p>
          </p:txBody>
        </p:sp>
        <p:sp>
          <p:nvSpPr>
            <p:cNvPr id="67" name="Rectangle 28">
              <a:extLst>
                <a:ext uri="{FF2B5EF4-FFF2-40B4-BE49-F238E27FC236}">
                  <a16:creationId xmlns:a16="http://schemas.microsoft.com/office/drawing/2014/main" id="{A895BC4F-CC3A-4E82-9B36-00E3C94F93EA}"/>
                </a:ext>
              </a:extLst>
            </p:cNvPr>
            <p:cNvSpPr/>
            <p:nvPr/>
          </p:nvSpPr>
          <p:spPr>
            <a:xfrm>
              <a:off x="10322795" y="4869089"/>
              <a:ext cx="11802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+mj-ea"/>
                  <a:cs typeface="Arial" panose="020B0604020202020204" pitchFamily="34" charset="0"/>
                </a:rPr>
                <a:t>10</a:t>
              </a:r>
              <a:endParaRPr lang="en-US" sz="1600" dirty="0"/>
            </a:p>
          </p:txBody>
        </p:sp>
        <p:cxnSp>
          <p:nvCxnSpPr>
            <p:cNvPr id="75" name="Straight Arrow Connector 24">
              <a:extLst>
                <a:ext uri="{FF2B5EF4-FFF2-40B4-BE49-F238E27FC236}">
                  <a16:creationId xmlns:a16="http://schemas.microsoft.com/office/drawing/2014/main" id="{9E21FE3D-7C9C-4CA5-A0CB-29A6F547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486" y="3733714"/>
              <a:ext cx="658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BADFB44-3F67-4D59-9701-92EB77B41470}"/>
                </a:ext>
              </a:extLst>
            </p:cNvPr>
            <p:cNvSpPr txBox="1"/>
            <p:nvPr/>
          </p:nvSpPr>
          <p:spPr bwMode="auto">
            <a:xfrm>
              <a:off x="9785845" y="3411046"/>
              <a:ext cx="11521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2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DENSE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22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12. Recurrent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8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pic>
        <p:nvPicPr>
          <p:cNvPr id="6" name="Picture 2" descr="Image result for recurrent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4" y="3166334"/>
            <a:ext cx="9474926" cy="24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9571" y="944724"/>
            <a:ext cx="1048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Recurrent neural network (RNN) is a neural network model proposed in the 80’s for modeling time series.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structure of the network is similar to feedforward neural network, with the distinction that it allows a recurrent hidden state  whose activation at each time is dependent on that of the previous  time (cycle).</a:t>
            </a:r>
          </a:p>
        </p:txBody>
      </p:sp>
    </p:spTree>
    <p:extLst>
      <p:ext uri="{BB962C8B-B14F-4D97-AF65-F5344CB8AC3E}">
        <p14:creationId xmlns:p14="http://schemas.microsoft.com/office/powerpoint/2010/main" val="70370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RNN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27486" y="1160366"/>
            <a:ext cx="6033247" cy="2690438"/>
            <a:chOff x="735106" y="1407460"/>
            <a:chExt cx="7709648" cy="34380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106" y="1485574"/>
              <a:ext cx="7709648" cy="335989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397623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33364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51175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67600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87270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60256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7032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13808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2459" y="4013618"/>
              <a:ext cx="1039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(0)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38548" y="401361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(1)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4637" y="401361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(2)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1409" y="401361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(3)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0729" y="1512058"/>
              <a:ext cx="1039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(0)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60958" y="151205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(1)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78082" y="151205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22102" y="151205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(3)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65294" y="2878648"/>
              <a:ext cx="582706" cy="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4917" y="3183449"/>
              <a:ext cx="582706" cy="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29466" y="4406678"/>
                <a:ext cx="1198020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66" y="4406678"/>
                <a:ext cx="1198020" cy="765531"/>
              </a:xfrm>
              <a:prstGeom prst="rect">
                <a:avLst/>
              </a:prstGeom>
              <a:blipFill>
                <a:blip r:embed="rId4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blipFill>
                <a:blip r:embed="rId5"/>
                <a:stretch>
                  <a:fillRect l="-2266" r="-3399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21496" y="4406678"/>
                <a:ext cx="1198020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496" y="4406678"/>
                <a:ext cx="1198020" cy="765531"/>
              </a:xfrm>
              <a:prstGeom prst="rect">
                <a:avLst/>
              </a:prstGeom>
              <a:blipFill>
                <a:blip r:embed="rId7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08373" y="5451343"/>
                <a:ext cx="311059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5451343"/>
                <a:ext cx="3110595" cy="330347"/>
              </a:xfrm>
              <a:prstGeom prst="rect">
                <a:avLst/>
              </a:prstGeom>
              <a:blipFill>
                <a:blip r:embed="rId8"/>
                <a:stretch>
                  <a:fillRect l="-1373" r="-2157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88443" y="4638183"/>
                <a:ext cx="1018484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443" y="4638183"/>
                <a:ext cx="1018484" cy="302519"/>
              </a:xfrm>
              <a:prstGeom prst="rect">
                <a:avLst/>
              </a:prstGeom>
              <a:blipFill>
                <a:blip r:embed="rId9"/>
                <a:stretch>
                  <a:fillRect l="-479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76265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53" y="4406678"/>
                <a:ext cx="1044196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975776" y="4406678"/>
                <a:ext cx="1198020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776" y="4406678"/>
                <a:ext cx="1198020" cy="765531"/>
              </a:xfrm>
              <a:prstGeom prst="rect">
                <a:avLst/>
              </a:prstGeom>
              <a:blipFill>
                <a:blip r:embed="rId11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62653" y="5451343"/>
                <a:ext cx="311059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53" y="5451343"/>
                <a:ext cx="3110595" cy="330347"/>
              </a:xfrm>
              <a:prstGeom prst="rect">
                <a:avLst/>
              </a:prstGeom>
              <a:blipFill>
                <a:blip r:embed="rId12"/>
                <a:stretch>
                  <a:fillRect l="-1370" r="-1957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342723" y="4638183"/>
                <a:ext cx="1018484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723" y="4638183"/>
                <a:ext cx="1018484" cy="302519"/>
              </a:xfrm>
              <a:prstGeom prst="rect">
                <a:avLst/>
              </a:prstGeom>
              <a:blipFill>
                <a:blip r:embed="rId13"/>
                <a:stretch>
                  <a:fillRect l="-538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1530134" y="4812644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1192306" y="5781690"/>
            <a:ext cx="134470" cy="41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65840" y="6155627"/>
            <a:ext cx="272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095221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91953" y="4663703"/>
                <a:ext cx="1377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53" y="4663703"/>
                <a:ext cx="1377492" cy="276999"/>
              </a:xfrm>
              <a:prstGeom prst="rect">
                <a:avLst/>
              </a:prstGeom>
              <a:blipFill>
                <a:blip r:embed="rId3"/>
                <a:stretch>
                  <a:fillRect l="-3540" t="-2222" r="-57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blipFill>
                <a:blip r:embed="rId4"/>
                <a:stretch>
                  <a:fillRect l="-2833" r="-3683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10950" y="4674144"/>
                <a:ext cx="13774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950" y="4674144"/>
                <a:ext cx="1377493" cy="276999"/>
              </a:xfrm>
              <a:prstGeom prst="rect">
                <a:avLst/>
              </a:prstGeom>
              <a:blipFill>
                <a:blip r:embed="rId6"/>
                <a:stretch>
                  <a:fillRect l="-3540" t="-2222" r="-57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08373" y="5451343"/>
                <a:ext cx="3103285" cy="3547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/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5451343"/>
                <a:ext cx="3103285" cy="354712"/>
              </a:xfrm>
              <a:prstGeom prst="rect">
                <a:avLst/>
              </a:prstGeom>
              <a:blipFill>
                <a:blip r:embed="rId7"/>
                <a:stretch>
                  <a:fillRect l="-1572" r="-2554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284397" y="4673590"/>
                <a:ext cx="1382301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397" y="4673590"/>
                <a:ext cx="1382301" cy="302519"/>
              </a:xfrm>
              <a:prstGeom prst="rect">
                <a:avLst/>
              </a:prstGeom>
              <a:blipFill>
                <a:blip r:embed="rId8"/>
                <a:stretch>
                  <a:fillRect l="-3965" t="-2041" r="-572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8277648" y="5024229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562" y="959294"/>
            <a:ext cx="7651762" cy="2911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4800" y="5946714"/>
                <a:ext cx="164173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946714"/>
                <a:ext cx="1641731" cy="396006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518284" y="5946714"/>
                <a:ext cx="164173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284" y="5946714"/>
                <a:ext cx="1641731" cy="396006"/>
              </a:xfrm>
              <a:prstGeom prst="rect">
                <a:avLst/>
              </a:prstGeom>
              <a:blipFill>
                <a:blip r:embed="rId11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1564305" y="2997610"/>
            <a:ext cx="798257" cy="32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4800" y="3360117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Memory cell (or simply a </a:t>
            </a:r>
            <a:r>
              <a:rPr lang="en-US" sz="1600" i="1" dirty="0">
                <a:solidFill>
                  <a:schemeClr val="accent1"/>
                </a:solidFill>
              </a:rPr>
              <a:t>cell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94339" y="722912"/>
            <a:ext cx="289367" cy="53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84397" y="401706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593648" y="812800"/>
            <a:ext cx="73050" cy="145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56509" y="400405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Cell’s state,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196708" y="411574"/>
                <a:ext cx="427617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708" y="411574"/>
                <a:ext cx="427617" cy="303673"/>
              </a:xfrm>
              <a:prstGeom prst="rect">
                <a:avLst/>
              </a:prstGeom>
              <a:blipFill>
                <a:blip r:embed="rId12"/>
                <a:stretch>
                  <a:fillRect l="-14286" r="-1142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69318" y="379487"/>
                <a:ext cx="3318473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in this basic cell</a:t>
                </a: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18" y="379487"/>
                <a:ext cx="3318473" cy="396006"/>
              </a:xfrm>
              <a:prstGeom prst="rect">
                <a:avLst/>
              </a:prstGeom>
              <a:blipFill>
                <a:blip r:embed="rId13"/>
                <a:stretch>
                  <a:fillRect l="-1654" t="-6154" r="-735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90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69" y="1936851"/>
            <a:ext cx="8165825" cy="3825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RNN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451369" y="1329959"/>
            <a:ext cx="289367" cy="53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41427" y="1008753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609144" y="1489944"/>
            <a:ext cx="45092" cy="18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44047" y="1077549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Cell’s state,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184246" y="1088718"/>
                <a:ext cx="427617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46" y="1088718"/>
                <a:ext cx="427617" cy="303673"/>
              </a:xfrm>
              <a:prstGeom prst="rect">
                <a:avLst/>
              </a:prstGeom>
              <a:blipFill>
                <a:blip r:embed="rId3"/>
                <a:stretch>
                  <a:fillRect l="-14286" r="-1142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176640" y="1048070"/>
                <a:ext cx="179882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640" y="1048070"/>
                <a:ext cx="1798826" cy="396006"/>
              </a:xfrm>
              <a:prstGeom prst="rect">
                <a:avLst/>
              </a:prstGeom>
              <a:blipFill>
                <a:blip r:embed="rId4"/>
                <a:stretch>
                  <a:fillRect l="-2712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0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8924" b="50517"/>
          <a:stretch/>
        </p:blipFill>
        <p:spPr>
          <a:xfrm>
            <a:off x="1413076" y="873480"/>
            <a:ext cx="3664329" cy="2379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91" b="51203"/>
          <a:stretch/>
        </p:blipFill>
        <p:spPr>
          <a:xfrm>
            <a:off x="6855748" y="911280"/>
            <a:ext cx="3064018" cy="2346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2659" r="58404"/>
          <a:stretch/>
        </p:blipFill>
        <p:spPr>
          <a:xfrm>
            <a:off x="1688393" y="3996253"/>
            <a:ext cx="2984207" cy="2276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3168" t="47859"/>
          <a:stretch/>
        </p:blipFill>
        <p:spPr>
          <a:xfrm>
            <a:off x="6349127" y="3692583"/>
            <a:ext cx="4077259" cy="2506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2589" y="3252485"/>
            <a:ext cx="29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Sequence to sequence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1137" y="3252485"/>
            <a:ext cx="29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Sequence to vector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0007" y="6252032"/>
            <a:ext cx="29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vector to sequence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7590" y="6270158"/>
            <a:ext cx="36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Delayed sequence to sequence</a:t>
            </a:r>
          </a:p>
        </p:txBody>
      </p:sp>
    </p:spTree>
    <p:extLst>
      <p:ext uri="{BB962C8B-B14F-4D97-AF65-F5344CB8AC3E}">
        <p14:creationId xmlns:p14="http://schemas.microsoft.com/office/powerpoint/2010/main" val="342028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48" r="48924" b="50517"/>
          <a:stretch/>
        </p:blipFill>
        <p:spPr>
          <a:xfrm>
            <a:off x="579699" y="2372810"/>
            <a:ext cx="3664329" cy="2083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330" t="37492" r="4968" b="24829"/>
          <a:stretch/>
        </p:blipFill>
        <p:spPr>
          <a:xfrm>
            <a:off x="4996382" y="2668478"/>
            <a:ext cx="6956385" cy="20697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88284" y="2766349"/>
            <a:ext cx="810227" cy="17709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3" idx="2"/>
            <a:endCxn id="5" idx="2"/>
          </p:cNvCxnSpPr>
          <p:nvPr/>
        </p:nvCxnSpPr>
        <p:spPr>
          <a:xfrm rot="5400000" flipH="1">
            <a:off x="4412119" y="2455998"/>
            <a:ext cx="81023" cy="4081534"/>
          </a:xfrm>
          <a:prstGeom prst="bentConnector3">
            <a:avLst>
              <a:gd name="adj1" fmla="val -1067857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75408" y="2766348"/>
            <a:ext cx="785149" cy="1770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17" idx="0"/>
            <a:endCxn id="5" idx="0"/>
          </p:cNvCxnSpPr>
          <p:nvPr/>
        </p:nvCxnSpPr>
        <p:spPr>
          <a:xfrm rot="16200000" flipV="1">
            <a:off x="4343155" y="441519"/>
            <a:ext cx="393538" cy="4256119"/>
          </a:xfrm>
          <a:prstGeom prst="bentConnector3">
            <a:avLst>
              <a:gd name="adj1" fmla="val 3492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97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vector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91" b="51203"/>
          <a:stretch/>
        </p:blipFill>
        <p:spPr>
          <a:xfrm>
            <a:off x="4459788" y="2068748"/>
            <a:ext cx="3064018" cy="2346040"/>
          </a:xfrm>
          <a:prstGeom prst="rect">
            <a:avLst/>
          </a:prstGeom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4"/>
          <a:stretch/>
        </p:blipFill>
        <p:spPr bwMode="auto">
          <a:xfrm>
            <a:off x="2395959" y="5054196"/>
            <a:ext cx="7237154" cy="12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402957" y="4282633"/>
            <a:ext cx="1342663" cy="77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150734" y="4331349"/>
            <a:ext cx="386466" cy="72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539696" y="4373068"/>
            <a:ext cx="324091" cy="68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423111" y="4331349"/>
            <a:ext cx="1338924" cy="72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89225" y="1256992"/>
            <a:ext cx="2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or Horror Movie?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268901" y="1670498"/>
            <a:ext cx="243069" cy="73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69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to sequence example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574" y="1676270"/>
            <a:ext cx="40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         is        playing   guitar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2659" r="58404"/>
          <a:stretch/>
        </p:blipFill>
        <p:spPr>
          <a:xfrm>
            <a:off x="4666658" y="2006578"/>
            <a:ext cx="2984207" cy="2276054"/>
          </a:xfrm>
          <a:prstGeom prst="rect">
            <a:avLst/>
          </a:prstGeom>
        </p:spPr>
      </p:pic>
      <p:pic>
        <p:nvPicPr>
          <p:cNvPr id="7172" name="Picture 4" descr="Image result for vector to sequence image caption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41" b="17839"/>
          <a:stretch/>
        </p:blipFill>
        <p:spPr bwMode="auto">
          <a:xfrm>
            <a:off x="4033174" y="4662886"/>
            <a:ext cx="1731017" cy="1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7172" idx="0"/>
          </p:cNvCxnSpPr>
          <p:nvPr/>
        </p:nvCxnSpPr>
        <p:spPr>
          <a:xfrm flipH="1" flipV="1">
            <a:off x="4898682" y="4155311"/>
            <a:ext cx="1" cy="50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7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11. Convolutional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sequence to sequence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168" t="47859"/>
          <a:stretch/>
        </p:blipFill>
        <p:spPr>
          <a:xfrm>
            <a:off x="4092064" y="2072127"/>
            <a:ext cx="4077259" cy="2506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8281" y="5047092"/>
            <a:ext cx="453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     탐사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9724" y="1480413"/>
            <a:ext cx="453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 of  resources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618299" y="4687747"/>
            <a:ext cx="0" cy="38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61008" y="4687747"/>
            <a:ext cx="9645" cy="3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15605" y="1963316"/>
            <a:ext cx="0" cy="4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7123" y="1958556"/>
            <a:ext cx="9646" cy="43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016187" y="1963316"/>
            <a:ext cx="0" cy="4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0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40" y="1883695"/>
            <a:ext cx="4595146" cy="2788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1640" y="5054382"/>
                <a:ext cx="5578997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Cost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40" y="5054382"/>
                <a:ext cx="5578997" cy="497252"/>
              </a:xfrm>
              <a:prstGeom prst="rect">
                <a:avLst/>
              </a:prstGeom>
              <a:blipFill>
                <a:blip r:embed="rId3"/>
                <a:stretch>
                  <a:fillRect l="-1749" t="-853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61" y="1883695"/>
            <a:ext cx="5009004" cy="29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74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20" y="1617666"/>
            <a:ext cx="7155084" cy="40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96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12290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6" y="1699576"/>
            <a:ext cx="6333411" cy="23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19" b="-5252"/>
          <a:stretch/>
        </p:blipFill>
        <p:spPr bwMode="auto">
          <a:xfrm>
            <a:off x="6598202" y="4299483"/>
            <a:ext cx="2029967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65412" y="836713"/>
            <a:ext cx="8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Introduced by </a:t>
            </a:r>
            <a:r>
              <a:rPr lang="en-US" dirty="0" err="1"/>
              <a:t>Hochreiter</a:t>
            </a:r>
            <a:r>
              <a:rPr lang="en-US" dirty="0"/>
              <a:t> &amp; </a:t>
            </a:r>
            <a:r>
              <a:rPr lang="en-US" dirty="0" err="1"/>
              <a:t>Schmidhuber</a:t>
            </a:r>
            <a:r>
              <a:rPr lang="en-US" dirty="0"/>
              <a:t> (1997), and refined by many people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special kind of RNN, capable of learning long-term dependencies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71899" y="4294361"/>
            <a:ext cx="3174140" cy="2352303"/>
            <a:chOff x="9368916" y="-235025"/>
            <a:chExt cx="8280920" cy="6136855"/>
          </a:xfrm>
        </p:grpSpPr>
        <p:pic>
          <p:nvPicPr>
            <p:cNvPr id="10" name="Picture 2" descr="http://colah.github.io/posts/2015-08-Understanding-LSTMs/img/LSTM3-focus-f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3" t="40720" r="4639" b="36494"/>
            <a:stretch/>
          </p:blipFill>
          <p:spPr bwMode="auto">
            <a:xfrm>
              <a:off x="9656947" y="-235025"/>
              <a:ext cx="7236805" cy="122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colah.github.io/posts/2015-08-Understanding-LSTMs/img/LSTM3-focus-i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9" t="36529" r="430" b="24599"/>
            <a:stretch/>
          </p:blipFill>
          <p:spPr bwMode="auto">
            <a:xfrm>
              <a:off x="9476928" y="868326"/>
              <a:ext cx="8172908" cy="208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colah.github.io/posts/2015-08-Understanding-LSTMs/img/LSTM3-focus-C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2" t="45979" r="12436" b="35255"/>
            <a:stretch/>
          </p:blipFill>
          <p:spPr bwMode="auto">
            <a:xfrm>
              <a:off x="9368916" y="2717304"/>
              <a:ext cx="6228693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colah.github.io/posts/2015-08-Understanding-LSTMs/img/LSTM3-focus-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4" t="36305" r="4575" b="22812"/>
            <a:stretch/>
          </p:blipFill>
          <p:spPr bwMode="auto">
            <a:xfrm>
              <a:off x="9537361" y="3705586"/>
              <a:ext cx="7452828" cy="2196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6" t="-1" b="-1622"/>
          <a:stretch/>
        </p:blipFill>
        <p:spPr bwMode="auto">
          <a:xfrm>
            <a:off x="6826551" y="5157299"/>
            <a:ext cx="2699028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829005" y="6225745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467029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13314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1F1F1">
                  <a:alpha val="94510"/>
                </a:srgbClr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" r="27157" b="1204"/>
          <a:stretch/>
        </p:blipFill>
        <p:spPr bwMode="auto">
          <a:xfrm>
            <a:off x="2135561" y="1844824"/>
            <a:ext cx="409748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71600" y="361845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: Cell state vector</a:t>
            </a:r>
          </a:p>
        </p:txBody>
      </p:sp>
      <p:pic>
        <p:nvPicPr>
          <p:cNvPr id="6" name="Picture 6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2" t="45979" r="42245" b="36595"/>
          <a:stretch/>
        </p:blipFill>
        <p:spPr bwMode="auto">
          <a:xfrm>
            <a:off x="6508037" y="3592298"/>
            <a:ext cx="567086" cy="50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17327" y="1814549"/>
            <a:ext cx="3796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Cell state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Kind of like a conveyor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flows along it with some minor linear interaction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1587112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3"/>
          <a:stretch/>
        </p:blipFill>
        <p:spPr bwMode="auto">
          <a:xfrm>
            <a:off x="2135560" y="1855287"/>
            <a:ext cx="4536505" cy="261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6" t="35099" r="3078" b="30459"/>
          <a:stretch/>
        </p:blipFill>
        <p:spPr bwMode="auto">
          <a:xfrm>
            <a:off x="6531130" y="3137989"/>
            <a:ext cx="3744416" cy="9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17327" y="1814549"/>
            <a:ext cx="400716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Forget Gate</a:t>
            </a:r>
          </a:p>
          <a:p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what information is going to be thrown away from the cell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412599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17326" y="1814550"/>
            <a:ext cx="45472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Input Gate Layer</a:t>
            </a:r>
          </a:p>
          <a:p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which value will be updated</a:t>
            </a:r>
          </a:p>
        </p:txBody>
      </p:sp>
      <p:pic>
        <p:nvPicPr>
          <p:cNvPr id="8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4"/>
          <a:stretch/>
        </p:blipFill>
        <p:spPr bwMode="auto">
          <a:xfrm>
            <a:off x="2176142" y="1844825"/>
            <a:ext cx="4243895" cy="257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0" t="53132"/>
          <a:stretch/>
        </p:blipFill>
        <p:spPr bwMode="auto">
          <a:xfrm>
            <a:off x="6609255" y="4221089"/>
            <a:ext cx="3908284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0" t="33335" b="47090"/>
          <a:stretch/>
        </p:blipFill>
        <p:spPr bwMode="auto">
          <a:xfrm>
            <a:off x="6609255" y="2659538"/>
            <a:ext cx="3908284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17326" y="3759576"/>
            <a:ext cx="3571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vector of new candidate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197622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89334" y="2576518"/>
            <a:ext cx="45472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Update Cell State</a:t>
            </a:r>
          </a:p>
          <a:p>
            <a:endParaRPr lang="en-US" sz="800" b="1" dirty="0"/>
          </a:p>
        </p:txBody>
      </p:sp>
      <p:pic>
        <p:nvPicPr>
          <p:cNvPr id="11" name="Picture 4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4"/>
          <a:stretch/>
        </p:blipFill>
        <p:spPr bwMode="auto">
          <a:xfrm>
            <a:off x="2176142" y="1844384"/>
            <a:ext cx="3991867" cy="257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2" t="39365"/>
          <a:stretch/>
        </p:blipFill>
        <p:spPr bwMode="auto">
          <a:xfrm>
            <a:off x="6492044" y="3068960"/>
            <a:ext cx="4087080" cy="156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267531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09255" y="2081011"/>
            <a:ext cx="454722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Output Gate Layer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Output to next layer</a:t>
            </a:r>
          </a:p>
          <a:p>
            <a:endParaRPr lang="en-US" sz="800" b="1" dirty="0"/>
          </a:p>
        </p:txBody>
      </p:sp>
      <p:pic>
        <p:nvPicPr>
          <p:cNvPr id="8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0"/>
          <a:stretch/>
        </p:blipFill>
        <p:spPr bwMode="auto">
          <a:xfrm>
            <a:off x="2171564" y="1844825"/>
            <a:ext cx="4104456" cy="25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 t="31681" r="2264" b="45917"/>
          <a:stretch/>
        </p:blipFill>
        <p:spPr bwMode="auto">
          <a:xfrm>
            <a:off x="6866053" y="2469349"/>
            <a:ext cx="3744416" cy="5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 t="54083" r="2264" b="26315"/>
          <a:stretch/>
        </p:blipFill>
        <p:spPr bwMode="auto">
          <a:xfrm>
            <a:off x="6923584" y="3912243"/>
            <a:ext cx="374441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215833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3A61-D3A5-4559-99C3-F49408A4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for time series data with TensorFlow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DF949-15E4-4B4D-859A-0522D162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670" y="2085772"/>
            <a:ext cx="4871531" cy="3389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69738A-CFD4-43CF-AE61-A3172AF58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774"/>
          <a:stretch/>
        </p:blipFill>
        <p:spPr>
          <a:xfrm>
            <a:off x="1171577" y="1222579"/>
            <a:ext cx="3581398" cy="2398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B0E679-ADB2-4D66-B10C-49C170165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08"/>
          <a:stretch/>
        </p:blipFill>
        <p:spPr>
          <a:xfrm>
            <a:off x="1320799" y="3864967"/>
            <a:ext cx="3432175" cy="23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pic>
        <p:nvPicPr>
          <p:cNvPr id="25604" name="Picture 4" descr="Image result for convolutional neural networks visual co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47" y="1627603"/>
            <a:ext cx="6004560" cy="4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95861" y="6111239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A7575"/>
                </a:solidFill>
                <a:latin typeface="Droid Sans"/>
              </a:rPr>
              <a:t> Image: </a:t>
            </a:r>
            <a:r>
              <a:rPr lang="en-US" dirty="0">
                <a:solidFill>
                  <a:srgbClr val="00B7F3"/>
                </a:solidFill>
                <a:latin typeface="Droid Sans"/>
                <a:hlinkClick r:id="rId3"/>
              </a:rPr>
              <a:t>Jonas </a:t>
            </a:r>
            <a:r>
              <a:rPr lang="en-US" dirty="0" err="1">
                <a:solidFill>
                  <a:srgbClr val="00B7F3"/>
                </a:solidFill>
                <a:latin typeface="Droid Sans"/>
                <a:hlinkClick r:id="rId3"/>
              </a:rPr>
              <a:t>Kubilias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880" y="1220772"/>
            <a:ext cx="558800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(CNNS) emerged from the study of the </a:t>
            </a:r>
            <a:r>
              <a:rPr lang="en-US" b="1" dirty="0"/>
              <a:t>brain’s visual cortex</a:t>
            </a:r>
            <a:r>
              <a:rPr lang="en-US" dirty="0"/>
              <a:t>, and they have been used in image recognition since the 1980s.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Thanks to the increase in </a:t>
            </a:r>
            <a:r>
              <a:rPr lang="en-US" u="sng" dirty="0"/>
              <a:t>computational power</a:t>
            </a:r>
            <a:r>
              <a:rPr lang="en-US" dirty="0"/>
              <a:t>, the amount of available </a:t>
            </a:r>
            <a:r>
              <a:rPr lang="en-US" u="sng" dirty="0"/>
              <a:t>training data</a:t>
            </a:r>
            <a:r>
              <a:rPr lang="en-US" dirty="0"/>
              <a:t>, and the tricks such as the </a:t>
            </a:r>
            <a:r>
              <a:rPr lang="en-US" u="sng" dirty="0"/>
              <a:t>smart initializations</a:t>
            </a:r>
            <a:r>
              <a:rPr lang="en-US" dirty="0"/>
              <a:t>, </a:t>
            </a:r>
            <a:r>
              <a:rPr lang="en-US" u="sng" dirty="0" err="1"/>
              <a:t>ReLU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CNNs have managed to achieve superhuman performance on some complex visual tasks.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CNNs are successful not only at visual tasks, but also other tasks such as voice recognition or 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131773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C7743-AAAB-4C84-91B7-B950E83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for MNIST with TensorFlow</a:t>
            </a:r>
            <a:endParaRPr lang="ko-KR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C57BE36-6D75-4D84-A4AA-FE74FA30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02" y="1806475"/>
            <a:ext cx="5009004" cy="2944346"/>
          </a:xfrm>
          <a:prstGeom prst="rect">
            <a:avLst/>
          </a:prstGeom>
        </p:spPr>
      </p:pic>
      <p:pic>
        <p:nvPicPr>
          <p:cNvPr id="2050" name="Picture 2" descr="mnist에 대한 이미지 검색결과">
            <a:extLst>
              <a:ext uri="{FF2B5EF4-FFF2-40B4-BE49-F238E27FC236}">
                <a16:creationId xmlns:a16="http://schemas.microsoft.com/office/drawing/2014/main" id="{EC22B67E-DC38-4587-B50A-F5EAF07F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6" y="2313204"/>
            <a:ext cx="304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3C45E8-F16C-47EE-B8EF-2C15788F9C55}"/>
              </a:ext>
            </a:extLst>
          </p:cNvPr>
          <p:cNvSpPr/>
          <p:nvPr/>
        </p:nvSpPr>
        <p:spPr>
          <a:xfrm>
            <a:off x="1241572" y="3729283"/>
            <a:ext cx="2986480" cy="102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D68E031-2D3C-440E-B708-F1A83C307E19}"/>
              </a:ext>
            </a:extLst>
          </p:cNvPr>
          <p:cNvCxnSpPr>
            <a:cxnSpLocks/>
          </p:cNvCxnSpPr>
          <p:nvPr/>
        </p:nvCxnSpPr>
        <p:spPr>
          <a:xfrm>
            <a:off x="4228052" y="3780665"/>
            <a:ext cx="3785888" cy="904092"/>
          </a:xfrm>
          <a:prstGeom prst="bentConnector4">
            <a:avLst>
              <a:gd name="adj1" fmla="val 16923"/>
              <a:gd name="adj2" fmla="val 1920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00817-331C-48A4-9504-71F4E30D5D77}"/>
              </a:ext>
            </a:extLst>
          </p:cNvPr>
          <p:cNvSpPr/>
          <p:nvPr/>
        </p:nvSpPr>
        <p:spPr>
          <a:xfrm>
            <a:off x="1234581" y="2371663"/>
            <a:ext cx="2986480" cy="1027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D86045-82D8-451D-86F9-1C3143E7FB64}"/>
              </a:ext>
            </a:extLst>
          </p:cNvPr>
          <p:cNvCxnSpPr>
            <a:cxnSpLocks/>
          </p:cNvCxnSpPr>
          <p:nvPr/>
        </p:nvCxnSpPr>
        <p:spPr>
          <a:xfrm>
            <a:off x="4228052" y="2439476"/>
            <a:ext cx="906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4BF268-F0EE-43C6-8CF6-A95C36D82A4A}"/>
              </a:ext>
            </a:extLst>
          </p:cNvPr>
          <p:cNvCxnSpPr>
            <a:cxnSpLocks/>
          </p:cNvCxnSpPr>
          <p:nvPr/>
        </p:nvCxnSpPr>
        <p:spPr>
          <a:xfrm flipV="1">
            <a:off x="5134063" y="2439476"/>
            <a:ext cx="0" cy="266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D8C1A27-4DA4-4CCD-BBC4-0DA0E897CEA2}"/>
              </a:ext>
            </a:extLst>
          </p:cNvPr>
          <p:cNvCxnSpPr>
            <a:cxnSpLocks/>
          </p:cNvCxnSpPr>
          <p:nvPr/>
        </p:nvCxnSpPr>
        <p:spPr>
          <a:xfrm flipV="1">
            <a:off x="5134063" y="4684757"/>
            <a:ext cx="751145" cy="430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A3BB45-E8D5-4630-A1E2-D4AA3F820492}"/>
              </a:ext>
            </a:extLst>
          </p:cNvPr>
          <p:cNvSpPr/>
          <p:nvPr/>
        </p:nvSpPr>
        <p:spPr>
          <a:xfrm>
            <a:off x="9378892" y="1374074"/>
            <a:ext cx="704675" cy="35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400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C7743-AAAB-4C84-91B7-B950E83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layers LSTM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4B2D3C-01B6-45B3-92E0-69403C51B6B9}"/>
              </a:ext>
            </a:extLst>
          </p:cNvPr>
          <p:cNvGrpSpPr/>
          <p:nvPr/>
        </p:nvGrpSpPr>
        <p:grpSpPr>
          <a:xfrm>
            <a:off x="980497" y="1141621"/>
            <a:ext cx="4196582" cy="1800338"/>
            <a:chOff x="1098959" y="2288474"/>
            <a:chExt cx="9338390" cy="4006180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57BE36-6D75-4D84-A4AA-FE74FA30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345" y="2720875"/>
              <a:ext cx="5009004" cy="2944346"/>
            </a:xfrm>
            <a:prstGeom prst="rect">
              <a:avLst/>
            </a:prstGeom>
          </p:spPr>
        </p:pic>
        <p:pic>
          <p:nvPicPr>
            <p:cNvPr id="2050" name="Picture 2" descr="mnist에 대한 이미지 검색결과">
              <a:extLst>
                <a:ext uri="{FF2B5EF4-FFF2-40B4-BE49-F238E27FC236}">
                  <a16:creationId xmlns:a16="http://schemas.microsoft.com/office/drawing/2014/main" id="{EC22B67E-DC38-4587-B50A-F5EAF07F8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59" y="3227604"/>
              <a:ext cx="3048000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C3C45E8-F16C-47EE-B8EF-2C15788F9C55}"/>
                </a:ext>
              </a:extLst>
            </p:cNvPr>
            <p:cNvSpPr/>
            <p:nvPr/>
          </p:nvSpPr>
          <p:spPr>
            <a:xfrm>
              <a:off x="1132515" y="4643683"/>
              <a:ext cx="2986480" cy="1027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3D68E031-2D3C-440E-B708-F1A83C307E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5" y="4695065"/>
              <a:ext cx="3785888" cy="904092"/>
            </a:xfrm>
            <a:prstGeom prst="bentConnector4">
              <a:avLst>
                <a:gd name="adj1" fmla="val 16923"/>
                <a:gd name="adj2" fmla="val 19209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C00817-331C-48A4-9504-71F4E30D5D77}"/>
                </a:ext>
              </a:extLst>
            </p:cNvPr>
            <p:cNvSpPr/>
            <p:nvPr/>
          </p:nvSpPr>
          <p:spPr>
            <a:xfrm>
              <a:off x="1125524" y="3286063"/>
              <a:ext cx="2986480" cy="10276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BD86045-82D8-451D-86F9-1C3143E7FB64}"/>
                </a:ext>
              </a:extLst>
            </p:cNvPr>
            <p:cNvCxnSpPr/>
            <p:nvPr/>
          </p:nvCxnSpPr>
          <p:spPr>
            <a:xfrm>
              <a:off x="4118995" y="3353876"/>
              <a:ext cx="9060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4BF268-F0EE-43C6-8CF6-A95C36D82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5006" y="3353876"/>
              <a:ext cx="0" cy="2667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2D8C1A27-4DA4-4CCD-BBC4-0DA0E897C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5006" y="5599157"/>
              <a:ext cx="751145" cy="43080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3A3BB45-E8D5-4630-A1E2-D4AA3F820492}"/>
                </a:ext>
              </a:extLst>
            </p:cNvPr>
            <p:cNvSpPr/>
            <p:nvPr/>
          </p:nvSpPr>
          <p:spPr>
            <a:xfrm>
              <a:off x="9269835" y="2288474"/>
              <a:ext cx="704675" cy="352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7094B2A9-A332-4EEB-B460-FB38F2700BF0}"/>
              </a:ext>
            </a:extLst>
          </p:cNvPr>
          <p:cNvGrpSpPr/>
          <p:nvPr/>
        </p:nvGrpSpPr>
        <p:grpSpPr>
          <a:xfrm>
            <a:off x="6184474" y="1141621"/>
            <a:ext cx="3315024" cy="2409028"/>
            <a:chOff x="4487414" y="629477"/>
            <a:chExt cx="3315024" cy="2409028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B162C80-D0CC-4E9E-AA1C-2F23A7CBDCF0}"/>
                </a:ext>
              </a:extLst>
            </p:cNvPr>
            <p:cNvSpPr/>
            <p:nvPr/>
          </p:nvSpPr>
          <p:spPr>
            <a:xfrm>
              <a:off x="4487414" y="629477"/>
              <a:ext cx="3315024" cy="2409028"/>
            </a:xfrm>
            <a:prstGeom prst="roundRect">
              <a:avLst>
                <a:gd name="adj" fmla="val 9006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090E1D7-DE7E-41A7-A151-667CC9016143}"/>
                </a:ext>
              </a:extLst>
            </p:cNvPr>
            <p:cNvSpPr/>
            <p:nvPr/>
          </p:nvSpPr>
          <p:spPr>
            <a:xfrm>
              <a:off x="4655890" y="2288474"/>
              <a:ext cx="2978073" cy="57216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F2F8223-71E7-4203-B505-46F4CBA1315E}"/>
                </a:ext>
              </a:extLst>
            </p:cNvPr>
            <p:cNvSpPr/>
            <p:nvPr/>
          </p:nvSpPr>
          <p:spPr>
            <a:xfrm>
              <a:off x="4652026" y="1563905"/>
              <a:ext cx="2978073" cy="57216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2840851-633B-4DFA-99AE-01DC8E0EC46F}"/>
                </a:ext>
              </a:extLst>
            </p:cNvPr>
            <p:cNvSpPr/>
            <p:nvPr/>
          </p:nvSpPr>
          <p:spPr>
            <a:xfrm>
              <a:off x="4648162" y="839336"/>
              <a:ext cx="2978073" cy="57216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E219D59-014F-4F38-8220-63F39A3D8CA0}"/>
                </a:ext>
              </a:extLst>
            </p:cNvPr>
            <p:cNvSpPr/>
            <p:nvPr/>
          </p:nvSpPr>
          <p:spPr>
            <a:xfrm>
              <a:off x="4757957" y="2372910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A55EBB-E0A9-4E90-A3DA-934E7BA81B1C}"/>
                </a:ext>
              </a:extLst>
            </p:cNvPr>
            <p:cNvSpPr/>
            <p:nvPr/>
          </p:nvSpPr>
          <p:spPr>
            <a:xfrm>
              <a:off x="5428345" y="2383801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15B103-3A82-4E58-B475-487E86F6AF97}"/>
                </a:ext>
              </a:extLst>
            </p:cNvPr>
            <p:cNvSpPr/>
            <p:nvPr/>
          </p:nvSpPr>
          <p:spPr>
            <a:xfrm>
              <a:off x="6929243" y="2376517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E88ACC-E3D9-4E20-8ECA-9D9A1310B0C1}"/>
                </a:ext>
              </a:extLst>
            </p:cNvPr>
            <p:cNvSpPr txBox="1"/>
            <p:nvPr/>
          </p:nvSpPr>
          <p:spPr>
            <a:xfrm>
              <a:off x="6210608" y="2330778"/>
              <a:ext cx="60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……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303A1DB-A420-4D7B-969D-8A37D0423F6C}"/>
                </a:ext>
              </a:extLst>
            </p:cNvPr>
            <p:cNvSpPr/>
            <p:nvPr/>
          </p:nvSpPr>
          <p:spPr>
            <a:xfrm>
              <a:off x="4757957" y="1663983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E0D767E-6812-48D6-B8DE-1EF35FC70CAD}"/>
                </a:ext>
              </a:extLst>
            </p:cNvPr>
            <p:cNvSpPr/>
            <p:nvPr/>
          </p:nvSpPr>
          <p:spPr>
            <a:xfrm>
              <a:off x="5428345" y="1674874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AE54971-19FA-40DC-91E1-89DF3360B6E3}"/>
                </a:ext>
              </a:extLst>
            </p:cNvPr>
            <p:cNvSpPr/>
            <p:nvPr/>
          </p:nvSpPr>
          <p:spPr>
            <a:xfrm>
              <a:off x="6929243" y="1667590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8789F4-A525-41C4-8533-4FC700EAE0E5}"/>
                </a:ext>
              </a:extLst>
            </p:cNvPr>
            <p:cNvSpPr txBox="1"/>
            <p:nvPr/>
          </p:nvSpPr>
          <p:spPr>
            <a:xfrm>
              <a:off x="6210608" y="1621851"/>
              <a:ext cx="60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……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9371C9B-45C9-45BA-ACFC-0F0D0268677B}"/>
                </a:ext>
              </a:extLst>
            </p:cNvPr>
            <p:cNvSpPr/>
            <p:nvPr/>
          </p:nvSpPr>
          <p:spPr>
            <a:xfrm>
              <a:off x="4757957" y="927472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1B3DAF4-78B3-4241-B23A-A011BA37B28F}"/>
                </a:ext>
              </a:extLst>
            </p:cNvPr>
            <p:cNvSpPr/>
            <p:nvPr/>
          </p:nvSpPr>
          <p:spPr>
            <a:xfrm>
              <a:off x="5428345" y="938363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1C6C654-41DF-41B8-91EB-A308A4C285E7}"/>
                </a:ext>
              </a:extLst>
            </p:cNvPr>
            <p:cNvSpPr/>
            <p:nvPr/>
          </p:nvSpPr>
          <p:spPr>
            <a:xfrm>
              <a:off x="6929243" y="931079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DB986-C027-4858-9C38-61E4A04C1562}"/>
                </a:ext>
              </a:extLst>
            </p:cNvPr>
            <p:cNvSpPr txBox="1"/>
            <p:nvPr/>
          </p:nvSpPr>
          <p:spPr>
            <a:xfrm>
              <a:off x="6210608" y="885340"/>
              <a:ext cx="60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……</a:t>
              </a:r>
              <a:endParaRPr lang="ko-KR" altLang="en-US" dirty="0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CB3D4C7-6E8B-4FEF-8CC8-45F71FE19750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H="1" flipV="1">
            <a:off x="7838123" y="2648218"/>
            <a:ext cx="386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20EF5AB-FCB4-4CE6-ADAD-70804B71FC1A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H="1" flipV="1">
            <a:off x="7834259" y="1923649"/>
            <a:ext cx="386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1DD2C5-CA56-4DC8-B165-50CA4F2DBFC6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855871" y="2246211"/>
            <a:ext cx="1328603" cy="99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A LSTM neural network.">
            <a:extLst>
              <a:ext uri="{FF2B5EF4-FFF2-40B4-BE49-F238E27FC236}">
                <a16:creationId xmlns:a16="http://schemas.microsoft.com/office/drawing/2014/main" id="{8F2A235C-176E-4DED-B59D-77112CDE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39" y="4222772"/>
            <a:ext cx="3954032" cy="14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3ECA1A2-F25B-428F-8F20-FDD759872F9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502831" y="3083335"/>
            <a:ext cx="1952186" cy="969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43134E-643F-42CF-8DA8-FB8E0FD51BFE}"/>
              </a:ext>
            </a:extLst>
          </p:cNvPr>
          <p:cNvSpPr/>
          <p:nvPr/>
        </p:nvSpPr>
        <p:spPr>
          <a:xfrm>
            <a:off x="5428041" y="4736732"/>
            <a:ext cx="81429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lstm_cells</a:t>
            </a:r>
            <a:r>
              <a:rPr lang="ko-KR" altLang="en-US" sz="1400" dirty="0">
                <a:latin typeface="Consolas" panose="020B0609020204030204" pitchFamily="49" charset="0"/>
              </a:rPr>
              <a:t> = [</a:t>
            </a:r>
            <a:r>
              <a:rPr lang="ko-KR" altLang="en-US" sz="1400" dirty="0" err="1">
                <a:latin typeface="Consolas" panose="020B0609020204030204" pitchFamily="49" charset="0"/>
              </a:rPr>
              <a:t>tf.contrib.rnn.BasicLSTMCell</a:t>
            </a:r>
            <a:r>
              <a:rPr lang="ko-KR" altLang="en-US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num_units</a:t>
            </a:r>
            <a:r>
              <a:rPr lang="ko-KR" altLang="en-US" sz="1400" dirty="0">
                <a:latin typeface="Consolas" panose="020B0609020204030204" pitchFamily="49" charset="0"/>
              </a:rPr>
              <a:t>=</a:t>
            </a:r>
            <a:r>
              <a:rPr lang="ko-KR" altLang="en-US" sz="1400" dirty="0" err="1">
                <a:latin typeface="Consolas" panose="020B0609020204030204" pitchFamily="49" charset="0"/>
              </a:rPr>
              <a:t>n_neurons</a:t>
            </a:r>
            <a:r>
              <a:rPr lang="ko-KR" altLang="en-US" sz="14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          </a:t>
            </a:r>
            <a:r>
              <a:rPr lang="ko-KR" altLang="en-US" sz="1400" dirty="0" err="1">
                <a:latin typeface="Consolas" panose="020B0609020204030204" pitchFamily="49" charset="0"/>
              </a:rPr>
              <a:t>for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layer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in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range</a:t>
            </a:r>
            <a:r>
              <a:rPr lang="ko-KR" altLang="en-US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 err="1">
                <a:latin typeface="Consolas" panose="020B0609020204030204" pitchFamily="49" charset="0"/>
              </a:rPr>
              <a:t>n_layers</a:t>
            </a:r>
            <a:r>
              <a:rPr lang="ko-KR" altLang="en-US" sz="1400" dirty="0">
                <a:latin typeface="Consolas" panose="020B0609020204030204" pitchFamily="49" charset="0"/>
              </a:rPr>
              <a:t>)]</a:t>
            </a:r>
          </a:p>
          <a:p>
            <a:r>
              <a:rPr lang="ko-KR" altLang="en-US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cell</a:t>
            </a:r>
            <a:r>
              <a:rPr lang="ko-KR" altLang="en-US" sz="1400" dirty="0">
                <a:latin typeface="Consolas" panose="020B0609020204030204" pitchFamily="49" charset="0"/>
              </a:rPr>
              <a:t> = </a:t>
            </a:r>
            <a:r>
              <a:rPr lang="ko-KR" altLang="en-US" sz="1400" dirty="0" err="1">
                <a:latin typeface="Consolas" panose="020B0609020204030204" pitchFamily="49" charset="0"/>
              </a:rPr>
              <a:t>tf.contrib.rnn.MultiRNNCell</a:t>
            </a:r>
            <a:r>
              <a:rPr lang="ko-KR" altLang="en-US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 err="1">
                <a:latin typeface="Consolas" panose="020B0609020204030204" pitchFamily="49" charset="0"/>
              </a:rPr>
              <a:t>lstm_cells</a:t>
            </a:r>
            <a:r>
              <a:rPr lang="ko-KR" altLang="en-US" sz="1400" dirty="0"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C04EDFD-01C4-4C79-9C42-344C170735D8}"/>
              </a:ext>
            </a:extLst>
          </p:cNvPr>
          <p:cNvCxnSpPr>
            <a:cxnSpLocks/>
          </p:cNvCxnSpPr>
          <p:nvPr/>
        </p:nvCxnSpPr>
        <p:spPr>
          <a:xfrm flipV="1">
            <a:off x="9338751" y="3111251"/>
            <a:ext cx="1178099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BB0FEBF-190B-4832-97C6-EF850E987CFA}"/>
              </a:ext>
            </a:extLst>
          </p:cNvPr>
          <p:cNvSpPr txBox="1"/>
          <p:nvPr/>
        </p:nvSpPr>
        <p:spPr>
          <a:xfrm>
            <a:off x="10506439" y="2935720"/>
            <a:ext cx="10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layer</a:t>
            </a:r>
            <a:endParaRPr lang="ko-KR" altLang="en-US" i="1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40625F7-F3D0-4F98-A379-054B1DE42C7A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927607" y="3285223"/>
            <a:ext cx="0" cy="7016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>
            <a:extLst>
              <a:ext uri="{FF2B5EF4-FFF2-40B4-BE49-F238E27FC236}">
                <a16:creationId xmlns:a16="http://schemas.microsoft.com/office/drawing/2014/main" id="{C859E0B9-AC7B-40D6-9819-5640D670A570}"/>
              </a:ext>
            </a:extLst>
          </p:cNvPr>
          <p:cNvSpPr txBox="1"/>
          <p:nvPr/>
        </p:nvSpPr>
        <p:spPr>
          <a:xfrm>
            <a:off x="10322706" y="1847069"/>
            <a:ext cx="90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cell</a:t>
            </a:r>
            <a:endParaRPr lang="ko-KR" altLang="en-US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90B3F7-275A-4B05-A237-750F8CD0DE4B}"/>
              </a:ext>
            </a:extLst>
          </p:cNvPr>
          <p:cNvSpPr txBox="1"/>
          <p:nvPr/>
        </p:nvSpPr>
        <p:spPr>
          <a:xfrm>
            <a:off x="8690491" y="3912799"/>
            <a:ext cx="90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unit</a:t>
            </a:r>
            <a:endParaRPr lang="ko-KR" altLang="en-US" i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56098F6-48BA-409C-84CB-FDDD9CD9AB1C}"/>
              </a:ext>
            </a:extLst>
          </p:cNvPr>
          <p:cNvCxnSpPr>
            <a:cxnSpLocks/>
          </p:cNvCxnSpPr>
          <p:nvPr/>
        </p:nvCxnSpPr>
        <p:spPr>
          <a:xfrm>
            <a:off x="9510245" y="2050302"/>
            <a:ext cx="82534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7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 the Visual Cortex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3120319"/>
            <a:ext cx="8737600" cy="2851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760" y="955040"/>
            <a:ext cx="1017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neurons in the visual cortex have a small local receptive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receptive fields of different neurons may overlap, and together they tile the whole visual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neurons react only to images of lines with specific orientations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neurons have larger receptive fields, and they react to more complex patterns that are combinations of the lower-level patterns</a:t>
            </a:r>
          </a:p>
          <a:p>
            <a:pPr algn="r"/>
            <a:r>
              <a:rPr lang="en-US" i="1" dirty="0"/>
              <a:t>By Hubel &amp; Wiesel of the 1981 Nobel Prize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35432" y="6251048"/>
            <a:ext cx="2271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small local receptive field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8920480" y="5608320"/>
            <a:ext cx="150712" cy="642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7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vs. CNN</a:t>
            </a:r>
          </a:p>
        </p:txBody>
      </p:sp>
      <p:pic>
        <p:nvPicPr>
          <p:cNvPr id="27670" name="Picture 27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17" y="1930449"/>
            <a:ext cx="3322608" cy="1983173"/>
          </a:xfrm>
          <a:prstGeom prst="rect">
            <a:avLst/>
          </a:prstGeom>
        </p:spPr>
      </p:pic>
      <p:pic>
        <p:nvPicPr>
          <p:cNvPr id="27671" name="Picture 5" descr="Image result for deep neural network neural imag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5"/>
              </a:clrFrom>
              <a:clrTo>
                <a:srgbClr val="F6FB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92" y="1655180"/>
            <a:ext cx="3663299" cy="22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72" name="TextBox 27671"/>
          <p:cNvSpPr txBox="1"/>
          <p:nvPr/>
        </p:nvSpPr>
        <p:spPr>
          <a:xfrm>
            <a:off x="1990847" y="1273215"/>
            <a:ext cx="2951544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Neural Network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956385" y="1273214"/>
            <a:ext cx="339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276342" y="3432641"/>
            <a:ext cx="1387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Receptive field</a:t>
            </a:r>
          </a:p>
        </p:txBody>
      </p:sp>
      <p:cxnSp>
        <p:nvCxnSpPr>
          <p:cNvPr id="243" name="Straight Arrow Connector 242"/>
          <p:cNvCxnSpPr/>
          <p:nvPr/>
        </p:nvCxnSpPr>
        <p:spPr>
          <a:xfrm>
            <a:off x="6662580" y="3601918"/>
            <a:ext cx="8790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23108" y="4295587"/>
            <a:ext cx="4119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connected to every single neuron (or pixel) in the previous layer (or 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has to be flatten to 1D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0121" y="4218749"/>
            <a:ext cx="542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connected only to pixels in their receptive fields (or neurons within a small rectangle in the previous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doesn’t need to be flatten</a:t>
            </a:r>
          </a:p>
        </p:txBody>
      </p:sp>
    </p:spTree>
    <p:extLst>
      <p:ext uri="{BB962C8B-B14F-4D97-AF65-F5344CB8AC3E}">
        <p14:creationId xmlns:p14="http://schemas.microsoft.com/office/powerpoint/2010/main" val="365300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4" y="2163970"/>
            <a:ext cx="886435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64139"/>
            <a:ext cx="8711939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4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8634</TotalTime>
  <Words>1424</Words>
  <Application>Microsoft Office PowerPoint</Application>
  <PresentationFormat>와이드스크린</PresentationFormat>
  <Paragraphs>464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Droid Sans</vt:lpstr>
      <vt:lpstr>맑은 고딕</vt:lpstr>
      <vt:lpstr>Arial</vt:lpstr>
      <vt:lpstr>Calibri</vt:lpstr>
      <vt:lpstr>Cambria Math</vt:lpstr>
      <vt:lpstr>Consolas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11. Convolutional Neural Networks</vt:lpstr>
      <vt:lpstr>Convolutional Neural Networks (CNN)</vt:lpstr>
      <vt:lpstr>The Architecture of the Visual Cortex</vt:lpstr>
      <vt:lpstr>DNN vs. CNN</vt:lpstr>
      <vt:lpstr>Architecture of CNN</vt:lpstr>
      <vt:lpstr>Input</vt:lpstr>
      <vt:lpstr>Convolution</vt:lpstr>
      <vt:lpstr>Convolution</vt:lpstr>
      <vt:lpstr>Convolution</vt:lpstr>
      <vt:lpstr>Activation maps</vt:lpstr>
      <vt:lpstr>Activation maps</vt:lpstr>
      <vt:lpstr>CONV with zero padding</vt:lpstr>
      <vt:lpstr>Rectified Linear Unit (ReLU)</vt:lpstr>
      <vt:lpstr>Rectified Linear Unit (ReLU)</vt:lpstr>
      <vt:lpstr>Max Pooling</vt:lpstr>
      <vt:lpstr>Dropout</vt:lpstr>
      <vt:lpstr>Fully connected layer</vt:lpstr>
      <vt:lpstr>Softmax classifier</vt:lpstr>
      <vt:lpstr>Label (One-hot encoding)</vt:lpstr>
      <vt:lpstr>Optimization</vt:lpstr>
      <vt:lpstr>PowerPoint 프레젠테이션</vt:lpstr>
      <vt:lpstr>CNN Architectures</vt:lpstr>
      <vt:lpstr>Simple CNN for MNIST</vt:lpstr>
      <vt:lpstr>Simple CNN for MNIST</vt:lpstr>
      <vt:lpstr>Simple CNN for MNIST</vt:lpstr>
      <vt:lpstr>Simple CNN for MNIST</vt:lpstr>
      <vt:lpstr>Simple CNN for MNIST</vt:lpstr>
      <vt:lpstr>12. Recurrent Neural Networks</vt:lpstr>
      <vt:lpstr>Recurrent Neural Network (RNN)</vt:lpstr>
      <vt:lpstr>Simplest RNN</vt:lpstr>
      <vt:lpstr>Simplest RNN</vt:lpstr>
      <vt:lpstr>Simplest RNN</vt:lpstr>
      <vt:lpstr>Process Sequences</vt:lpstr>
      <vt:lpstr>Sequence to sequence example</vt:lpstr>
      <vt:lpstr>Sequence to vector example</vt:lpstr>
      <vt:lpstr>Vector to sequence example</vt:lpstr>
      <vt:lpstr>Delayed sequence to sequence example</vt:lpstr>
      <vt:lpstr>Training RNN</vt:lpstr>
      <vt:lpstr>Deep RNN</vt:lpstr>
      <vt:lpstr>Long Short-Term Memory (LSTM)</vt:lpstr>
      <vt:lpstr>Long Short-Term Memory (LSTM)</vt:lpstr>
      <vt:lpstr>Long Short-Term Memory (LSTM)</vt:lpstr>
      <vt:lpstr>Long Short-Term Memory (LSTM)</vt:lpstr>
      <vt:lpstr>Long Short-Term Memory (LSTM)</vt:lpstr>
      <vt:lpstr>Long Short-Term Memory (LSTM)</vt:lpstr>
      <vt:lpstr>RNN for time series data with TensorFlow</vt:lpstr>
      <vt:lpstr>RNN for MNIST with TensorFlow</vt:lpstr>
      <vt:lpstr>Multi layers LSTM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yonggyu</cp:lastModifiedBy>
  <cp:revision>224</cp:revision>
  <dcterms:created xsi:type="dcterms:W3CDTF">2018-01-01T15:52:30Z</dcterms:created>
  <dcterms:modified xsi:type="dcterms:W3CDTF">2018-02-17T02:09:40Z</dcterms:modified>
</cp:coreProperties>
</file>